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6"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87" r:id="rId25"/>
    <p:sldId id="284" r:id="rId26"/>
    <p:sldId id="285" r:id="rId27"/>
    <p:sldId id="288" r:id="rId28"/>
    <p:sldId id="289" r:id="rId29"/>
    <p:sldId id="295" r:id="rId30"/>
    <p:sldId id="296" r:id="rId31"/>
    <p:sldId id="297" r:id="rId32"/>
    <p:sldId id="309" r:id="rId33"/>
    <p:sldId id="311" r:id="rId34"/>
    <p:sldId id="310" r:id="rId35"/>
    <p:sldId id="298" r:id="rId36"/>
    <p:sldId id="312" r:id="rId37"/>
    <p:sldId id="299" r:id="rId38"/>
    <p:sldId id="300" r:id="rId39"/>
    <p:sldId id="301" r:id="rId40"/>
    <p:sldId id="302" r:id="rId41"/>
    <p:sldId id="303" r:id="rId42"/>
    <p:sldId id="304" r:id="rId43"/>
    <p:sldId id="305" r:id="rId44"/>
    <p:sldId id="306" r:id="rId45"/>
    <p:sldId id="307" r:id="rId46"/>
    <p:sldId id="3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6" d="100"/>
          <a:sy n="66" d="100"/>
        </p:scale>
        <p:origin x="-58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1003891-D8E5-4B59-9CED-93EA35806057}" type="datetimeFigureOut">
              <a:rPr lang="en-US" smtClean="0"/>
              <a:t>11/6/2015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C2A3D6-758B-4B22-827E-762DBF82215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03891-D8E5-4B59-9CED-93EA35806057}"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2A3D6-758B-4B22-827E-762DBF8221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9C2A3D6-758B-4B22-827E-762DBF82215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003891-D8E5-4B59-9CED-93EA35806057}"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003891-D8E5-4B59-9CED-93EA35806057}"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9C2A3D6-758B-4B22-827E-762DBF82215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1003891-D8E5-4B59-9CED-93EA35806057}" type="datetimeFigureOut">
              <a:rPr lang="en-US" smtClean="0"/>
              <a:t>11/6/2015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9C2A3D6-758B-4B22-827E-762DBF82215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1003891-D8E5-4B59-9CED-93EA35806057}" type="datetimeFigureOut">
              <a:rPr lang="en-US" smtClean="0"/>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2A3D6-758B-4B22-827E-762DBF82215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003891-D8E5-4B59-9CED-93EA35806057}" type="datetimeFigureOut">
              <a:rPr lang="en-US" smtClean="0"/>
              <a:t>11/6/2015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9C2A3D6-758B-4B22-827E-762DBF822157}"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1003891-D8E5-4B59-9CED-93EA35806057}" type="datetimeFigureOut">
              <a:rPr lang="en-US" smtClean="0"/>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9C2A3D6-758B-4B22-827E-762DBF8221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1003891-D8E5-4B59-9CED-93EA35806057}" type="datetimeFigureOut">
              <a:rPr lang="en-US" smtClean="0"/>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9C2A3D6-758B-4B22-827E-762DBF8221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9C2A3D6-758B-4B22-827E-762DBF82215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1003891-D8E5-4B59-9CED-93EA35806057}" type="datetimeFigureOut">
              <a:rPr lang="en-US" smtClean="0"/>
              <a:t>11/6/2015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9C2A3D6-758B-4B22-827E-762DBF82215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1003891-D8E5-4B59-9CED-93EA35806057}" type="datetimeFigureOut">
              <a:rPr lang="en-US" smtClean="0"/>
              <a:t>11/6/2015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1003891-D8E5-4B59-9CED-93EA35806057}" type="datetimeFigureOut">
              <a:rPr lang="en-US" smtClean="0"/>
              <a:t>11/6/2015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9C2A3D6-758B-4B22-827E-762DBF82215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encarta.ms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images.google.com/imgres?imgurl=http://www.wendyidele.com/Images%20For%20Stock/vision/eye%20glasses%20on%20wallpaper_l.jpg&amp;imgrefurl=http://profile.myspace.com/index.cfm?fuseaction=user.viewprofile&amp;friendid=63536814&amp;h=350&amp;w=350&amp;sz=138&amp;hl=en&amp;start=4&amp;tbnid=gAC1WmguZHg6DM:&amp;tbnh=120&amp;tbnw=120&amp;prev=/images?q=eye+glasses&amp;svnum=10&amp;hl=en&amp;lr=&amp;ie=UTF-8" TargetMode="External"/><Relationship Id="rId2" Type="http://schemas.openxmlformats.org/officeDocument/2006/relationships/image" Target="../media/image53.gif"/><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images.google.com/imgres?imgurl=http://www.usrelocationservices.com/index_pic.jpg&amp;imgrefurl=http://www.usrelocationservices.com/&amp;h=488&amp;w=501&amp;sz=20&amp;hl=en&amp;start=1&amp;tbnid=7Zq43gYg3reO0M:&amp;tbnh=127&amp;tbnw=130&amp;prev=/images?q=american+dream&amp;svnum=10&amp;hl=en&amp;lr="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images.google.com/imgres?imgurl=http://msnbcmedia.msn.com/j/ap/87ea65b0-b25c-4548-a614-e0c0393d6888.widec.jpg&amp;imgrefurl=http://msnbc.msn.com/id/15201037/&amp;h=420&amp;w=298&amp;sz=17&amp;hl=en&amp;start=6&amp;tbnid=egBnGM5BJTP3eM:&amp;tbnh=122&amp;tbnw=86&amp;prev=/images?q=jennifer+lopez&amp;svnum=10&amp;hl=en&amp;lr=&amp;ie=UTF-8" TargetMode="External"/><Relationship Id="rId13"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58.jpeg"/><Relationship Id="rId12" Type="http://schemas.openxmlformats.org/officeDocument/2006/relationships/hyperlink" Target="http://images.google.com/imgres?imgurl=http://www.raceworldnc.com/categories/dale-earnhardt/images/dale-earnhardt.gif&amp;imgrefurl=http://www.raceworldnc.com/categories/dale-earnhardt/index.html&amp;h=200&amp;w=273&amp;sz=42&amp;hl=en&amp;start=4&amp;tbnid=FwPM3knzwqJTjM:&amp;tbnh=83&amp;tbnw=113&amp;prev=/images?q=dale+earnhardt&amp;svnum=10&amp;hl=en&amp;lr=&amp;ie=UTF-8&amp;sa=X" TargetMode="External"/><Relationship Id="rId2" Type="http://schemas.openxmlformats.org/officeDocument/2006/relationships/hyperlink" Target="http://images.google.com/imgres?imgurl=http://www.historyplace.com/specials/calendar/docs-pix/clinton.jpg&amp;imgrefurl=http://www.historyplace.com/specials/portraits/presidents/index.html&amp;h=576&amp;w=450&amp;sz=49&amp;hl=en&amp;start=3&amp;tbnid=dCncc8xvw5ikrM:&amp;tbnh=134&amp;tbnw=105&amp;prev=/images?q=bill+clinton&amp;svnum=10&amp;hl=en&amp;lr=&amp;ie=UTF-8"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cojeco.cz/attach/photos/lide/Gates_389873/Bill-Gates-1max.jpg&amp;imgrefurl=http://www.cojeco.cz/index.php?detail=1&amp;s_lang=2&amp;id_desc=389873&amp;h=896&amp;w=640&amp;sz=72&amp;hl=en&amp;start=8&amp;tbnid=Q_o2TNupo9sOxM:&amp;tbnh=146&amp;tbnw=104&amp;prev=/images?q=bill+gates&amp;svnum=10&amp;hl=en&amp;lr=&amp;ie=UTF-8" TargetMode="External"/><Relationship Id="rId11" Type="http://schemas.openxmlformats.org/officeDocument/2006/relationships/image" Target="../media/image60.jpeg"/><Relationship Id="rId5" Type="http://schemas.openxmlformats.org/officeDocument/2006/relationships/image" Target="../media/image57.jpeg"/><Relationship Id="rId15" Type="http://schemas.openxmlformats.org/officeDocument/2006/relationships/image" Target="../media/image62.jpeg"/><Relationship Id="rId10" Type="http://schemas.openxmlformats.org/officeDocument/2006/relationships/hyperlink" Target="http://images.google.com/imgres?imgurl=http://www.gabriels.com/roombios/images/Maya-Angelou.jpg&amp;imgrefurl=http://www.gabriels.com/roombios/mayaangelou.htm&amp;h=308&amp;w=225&amp;sz=11&amp;hl=en&amp;start=2&amp;tbnid=AebkONV-jj69nM:&amp;tbnh=117&amp;tbnw=85&amp;prev=/images?q=maya+angelou&amp;svnum=10&amp;hl=en&amp;lr=&amp;ie=UTF-8" TargetMode="External"/><Relationship Id="rId4" Type="http://schemas.openxmlformats.org/officeDocument/2006/relationships/hyperlink" Target="http://images.google.com/imgres?imgurl=http://www.king-stephen.com/sitebuilder/images/steven_king-149x200.jpg&amp;imgrefurl=http://www.king-stephen.com/&amp;h=200&amp;w=149&amp;sz=8&amp;hl=en&amp;start=6&amp;tbnid=d0HEEqZe47z1sM:&amp;tbnh=104&amp;tbnw=77&amp;prev=/images?q=steven+king&amp;svnum=10&amp;hl=en&amp;lr=&amp;ie=UTF-8" TargetMode="External"/><Relationship Id="rId9" Type="http://schemas.openxmlformats.org/officeDocument/2006/relationships/image" Target="../media/image59.jpeg"/><Relationship Id="rId14" Type="http://schemas.openxmlformats.org/officeDocument/2006/relationships/hyperlink" Target="http://images.google.com/imgres?imgurl=http://kendra302.tripod.com/photos/kelly_clarkson.jpg&amp;imgrefurl=http://kendra302.tripod.com/photos/index.album?i=7&amp;h=409&amp;w=475&amp;sz=30&amp;hl=en&amp;start=2&amp;tbnid=Ul0ChTn_Dk1kaM:&amp;tbnh=111&amp;tbnw=129&amp;prev=/images?q=kelly+clarkson&amp;svnum=10&amp;hl=en&amp;lr=&amp;ie=UTF-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images.google.com/imgres?imgurl=http://www.wireless-dimensions.com/signs/Promo%20Dollar%20front.jpg&amp;imgrefurl=http://jigoku-news.blogspot.com/2005_12_01_jigoku-news_archive.html&amp;h=1800&amp;w=3000&amp;sz=2248&amp;hl=en&amp;start=1&amp;tbnid=VgX3DSWakuwVfM:&amp;tbnh=90&amp;tbnw=150&amp;prev=/images?q=dollar&amp;svnum=10&amp;hl=en&amp;lr=&amp;ie=UTF-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u="sng" dirty="0" smtClean="0"/>
              <a:t>The Great Gatsby </a:t>
            </a:r>
            <a:r>
              <a:rPr lang="en-US" sz="3200" dirty="0" smtClean="0"/>
              <a:t/>
            </a:r>
            <a:br>
              <a:rPr lang="en-US" sz="3200" dirty="0" smtClean="0"/>
            </a:br>
            <a:r>
              <a:rPr lang="en-US" sz="3200" dirty="0" smtClean="0"/>
              <a:t>Historical Context and Satire Analysis </a:t>
            </a:r>
            <a:endParaRPr lang="en-US" sz="3200" dirty="0"/>
          </a:p>
        </p:txBody>
      </p:sp>
      <p:pic>
        <p:nvPicPr>
          <p:cNvPr id="2050" name="Picture 2" descr="F. Scott and Zelda Fitzgerald, in front of what appears to be their Westport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0"/>
            <a:ext cx="5410200" cy="23685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08909" y="5257800"/>
            <a:ext cx="5257800" cy="923330"/>
          </a:xfrm>
          <a:prstGeom prst="rect">
            <a:avLst/>
          </a:prstGeom>
        </p:spPr>
        <p:txBody>
          <a:bodyPr wrap="square">
            <a:spAutoFit/>
          </a:bodyPr>
          <a:lstStyle/>
          <a:p>
            <a:r>
              <a:rPr lang="en-US" dirty="0" smtClean="0"/>
              <a:t>"It was an age of miracles," Fitzgerald wrote of the Jazz Age. “It was an age of art, it was an age of excess, and it was an age of satire.</a:t>
            </a:r>
            <a:endParaRPr lang="en-US" dirty="0"/>
          </a:p>
        </p:txBody>
      </p:sp>
    </p:spTree>
    <p:extLst>
      <p:ext uri="{BB962C8B-B14F-4D97-AF65-F5344CB8AC3E}">
        <p14:creationId xmlns:p14="http://schemas.microsoft.com/office/powerpoint/2010/main" val="22618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927335"/>
            <a:ext cx="8839200" cy="2739211"/>
          </a:xfrm>
          <a:prstGeom prst="rect">
            <a:avLst/>
          </a:prstGeom>
          <a:noFill/>
        </p:spPr>
        <p:txBody>
          <a:bodyPr wrap="square" rtlCol="0">
            <a:spAutoFit/>
          </a:bodyPr>
          <a:lstStyle/>
          <a:p>
            <a:r>
              <a:rPr lang="en-US" sz="1700" dirty="0" smtClean="0"/>
              <a:t>Although his grades were suffering, Fitzgerald was more upset with his struggles to make the Princeton football team.</a:t>
            </a:r>
          </a:p>
          <a:p>
            <a:endParaRPr lang="en-US" sz="1700" dirty="0"/>
          </a:p>
          <a:p>
            <a:r>
              <a:rPr lang="en-US" sz="1700" dirty="0" smtClean="0"/>
              <a:t>The Wall Street Journal reported in 2014, that Fitzgerald remained obsessed with Princeton football until the day he died.  He is said to have called the head coach the night before every game with ideas for strategy.  It is even possible that Fitzgerald invented the idea of having football players specialize as either “offensive” or “defensive” players.  Princeton won 10 national championships in Fitzgerald’s lifetime.</a:t>
            </a:r>
          </a:p>
          <a:p>
            <a:endParaRPr lang="en-US" dirty="0"/>
          </a:p>
          <a:p>
            <a:endParaRPr lang="en-US" dirty="0"/>
          </a:p>
        </p:txBody>
      </p:sp>
      <p:pic>
        <p:nvPicPr>
          <p:cNvPr id="2050" name="Picture 2" descr="The Newman School football team with F. Scott Fitzgerald seated third from the left in the front row."/>
          <p:cNvPicPr>
            <a:picLocks noChangeAspect="1" noChangeArrowheads="1"/>
          </p:cNvPicPr>
          <p:nvPr/>
        </p:nvPicPr>
        <p:blipFill rotWithShape="1">
          <a:blip r:embed="rId2">
            <a:extLst>
              <a:ext uri="{28A0092B-C50C-407E-A947-70E740481C1C}">
                <a14:useLocalDpi xmlns:a14="http://schemas.microsoft.com/office/drawing/2010/main" val="0"/>
              </a:ext>
            </a:extLst>
          </a:blip>
          <a:srcRect t="10583"/>
          <a:stretch/>
        </p:blipFill>
        <p:spPr bwMode="auto">
          <a:xfrm>
            <a:off x="1288143" y="152401"/>
            <a:ext cx="6255657" cy="372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6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4953000" cy="5324535"/>
          </a:xfrm>
          <a:prstGeom prst="rect">
            <a:avLst/>
          </a:prstGeom>
          <a:noFill/>
        </p:spPr>
        <p:txBody>
          <a:bodyPr wrap="square" rtlCol="0">
            <a:spAutoFit/>
          </a:bodyPr>
          <a:lstStyle/>
          <a:p>
            <a:r>
              <a:rPr lang="en-US" sz="2000" dirty="0" smtClean="0"/>
              <a:t>In 1917, during his third year at Princeton, </a:t>
            </a:r>
            <a:r>
              <a:rPr lang="en-US" sz="2000" b="1" dirty="0" smtClean="0"/>
              <a:t>Fitzgerald left school in order to enlist in the United States Army</a:t>
            </a:r>
            <a:r>
              <a:rPr lang="en-US" sz="2000" dirty="0" smtClean="0"/>
              <a:t>.  After passing a special examination, he was commissioned a Second </a:t>
            </a:r>
            <a:r>
              <a:rPr lang="en-US" sz="2000" dirty="0"/>
              <a:t>L</a:t>
            </a:r>
            <a:r>
              <a:rPr lang="en-US" sz="2000" dirty="0" smtClean="0"/>
              <a:t>ieutenant in the infantry.  </a:t>
            </a:r>
            <a:endParaRPr lang="en-US" sz="2000" dirty="0"/>
          </a:p>
          <a:p>
            <a:r>
              <a:rPr lang="en-US" sz="2000" dirty="0" smtClean="0"/>
              <a:t/>
            </a:r>
            <a:br>
              <a:rPr lang="en-US" sz="2000" dirty="0" smtClean="0"/>
            </a:br>
            <a:r>
              <a:rPr lang="en-US" sz="2000" dirty="0" smtClean="0"/>
              <a:t>Afraid that he might die in the war, Fitzgerald quickly finished a novel he had been working on called </a:t>
            </a:r>
            <a:r>
              <a:rPr lang="en-US" sz="2000" i="1" dirty="0" smtClean="0"/>
              <a:t>The Romantic Egoist</a:t>
            </a:r>
            <a:r>
              <a:rPr lang="en-US" sz="2000" dirty="0" smtClean="0"/>
              <a:t>.  </a:t>
            </a:r>
          </a:p>
          <a:p>
            <a:endParaRPr lang="en-US" sz="2000" dirty="0"/>
          </a:p>
          <a:p>
            <a:r>
              <a:rPr lang="en-US" sz="2000" dirty="0" smtClean="0"/>
              <a:t>While he received a rejection letter from Charles Scribner’s Sons Publishing Co., the novel’s originality was praised.  He was encouraged to resubmit the novel after revision.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11301"/>
            <a:ext cx="1981200" cy="2912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316513"/>
            <a:ext cx="1981200" cy="30587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45640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342895"/>
            <a:ext cx="3869108" cy="5355312"/>
          </a:xfrm>
          <a:prstGeom prst="rect">
            <a:avLst/>
          </a:prstGeom>
        </p:spPr>
        <p:txBody>
          <a:bodyPr wrap="square">
            <a:spAutoFit/>
          </a:bodyPr>
          <a:lstStyle/>
          <a:p>
            <a:r>
              <a:rPr lang="en-US" dirty="0" smtClean="0"/>
              <a:t>In June 1918, while stationed at Camp Sheridan, near Montgomery, Alabama, twenty-one year old Fitzgerald met and fell madly in love with eighteen-year-old Zelda Sayre.  She was </a:t>
            </a:r>
            <a:r>
              <a:rPr lang="en-US" b="1" dirty="0" smtClean="0"/>
              <a:t>a local debutante, the youngest daughter of an Alabama Supreme Court Judge. </a:t>
            </a:r>
          </a:p>
          <a:p>
            <a:endParaRPr lang="en-US" dirty="0" smtClean="0"/>
          </a:p>
          <a:p>
            <a:r>
              <a:rPr lang="en-US" b="1" dirty="0" smtClean="0"/>
              <a:t>Their romance intensified Fitzgerald’s desire to achieve success</a:t>
            </a:r>
            <a:r>
              <a:rPr lang="en-US" dirty="0" smtClean="0"/>
              <a:t> with his novel, but after revision, it was rejected a 2</a:t>
            </a:r>
            <a:r>
              <a:rPr lang="en-US" baseline="30000" dirty="0" smtClean="0"/>
              <a:t>nd</a:t>
            </a:r>
            <a:r>
              <a:rPr lang="en-US" dirty="0" smtClean="0"/>
              <a:t> time.</a:t>
            </a:r>
          </a:p>
          <a:p>
            <a:endParaRPr lang="en-US" dirty="0" smtClean="0"/>
          </a:p>
          <a:p>
            <a:r>
              <a:rPr lang="en-US" dirty="0" smtClean="0"/>
              <a:t>Fitzgerald had just completed his officer training and was about to embark for France when the Armistice was signed.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42895"/>
            <a:ext cx="2514600" cy="332700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04" y="2240196"/>
            <a:ext cx="2306796" cy="3669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0443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1323439"/>
          </a:xfrm>
          <a:prstGeom prst="rect">
            <a:avLst/>
          </a:prstGeom>
          <a:noFill/>
        </p:spPr>
        <p:txBody>
          <a:bodyPr wrap="square" rtlCol="0">
            <a:spAutoFit/>
          </a:bodyPr>
          <a:lstStyle/>
          <a:p>
            <a:r>
              <a:rPr lang="en-US" sz="2000" dirty="0" smtClean="0"/>
              <a:t>After being discharged from the Army in 1919, Fitzgerald went to New York to </a:t>
            </a:r>
            <a:r>
              <a:rPr lang="en-US" sz="2000" b="1" dirty="0" smtClean="0"/>
              <a:t>seek his fortune so that he could marry Zelda</a:t>
            </a:r>
            <a:r>
              <a:rPr lang="en-US" sz="2000" dirty="0" smtClean="0"/>
              <a:t>.  By day, he worked in an advertising agency, and by night, he wrote stories, submitting them to magazines.  For his efforts, he collected nothing but rejection slips.  </a:t>
            </a:r>
          </a:p>
        </p:txBody>
      </p:sp>
      <p:sp>
        <p:nvSpPr>
          <p:cNvPr id="6" name="TextBox 5"/>
          <p:cNvSpPr txBox="1"/>
          <p:nvPr/>
        </p:nvSpPr>
        <p:spPr>
          <a:xfrm>
            <a:off x="914400" y="5029200"/>
            <a:ext cx="7467600" cy="1200329"/>
          </a:xfrm>
          <a:prstGeom prst="rect">
            <a:avLst/>
          </a:prstGeom>
          <a:noFill/>
        </p:spPr>
        <p:txBody>
          <a:bodyPr wrap="square" rtlCol="0">
            <a:spAutoFit/>
          </a:bodyPr>
          <a:lstStyle/>
          <a:p>
            <a:r>
              <a:rPr lang="en-US" dirty="0" smtClean="0"/>
              <a:t>While Fitzgerald was failing financially as a writer, Zelda broke their engagement.  She was unwilling to live on his small salary in the advertisement business.  Fitzgerald returned to his parents’ house in St. Paul to rewrite his novel, changing the title to </a:t>
            </a:r>
            <a:r>
              <a:rPr lang="en-US" i="1" dirty="0" smtClean="0"/>
              <a:t>This Side of Paradise.</a:t>
            </a:r>
            <a:endParaRPr lang="en-US"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123" y="2047875"/>
            <a:ext cx="1790700" cy="2552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94" name="Picture 2" descr="http://media-cache-ec0.pinimg.com/236x/03/d6/98/03d698abe09c415086be67a22206de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94183"/>
            <a:ext cx="1676400" cy="270639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encrypted-tbn2.gstatic.com/images?q=tbn:ANd9GcRGalbg2vyR5YZDfyK_H8j3Y82oGm_8diG3dlZW8_AldqfSx_r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encrypted-tbn2.gstatic.com/images?q=tbn:ANd9GcRGalbg2vyR5YZDfyK_H8j3Y82oGm_8diG3dlZW8_AldqfSx_r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62933"/>
            <a:ext cx="1828800" cy="270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61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771" y="337457"/>
            <a:ext cx="2550564" cy="3480457"/>
          </a:xfrm>
          <a:prstGeom prst="rect">
            <a:avLst/>
          </a:prstGeom>
        </p:spPr>
      </p:pic>
      <p:sp>
        <p:nvSpPr>
          <p:cNvPr id="3" name="TextBox 2"/>
          <p:cNvSpPr txBox="1"/>
          <p:nvPr/>
        </p:nvSpPr>
        <p:spPr>
          <a:xfrm>
            <a:off x="650080" y="304800"/>
            <a:ext cx="4836320" cy="2862322"/>
          </a:xfrm>
          <a:prstGeom prst="rect">
            <a:avLst/>
          </a:prstGeom>
          <a:noFill/>
        </p:spPr>
        <p:txBody>
          <a:bodyPr wrap="square" rtlCol="0">
            <a:spAutoFit/>
          </a:bodyPr>
          <a:lstStyle/>
          <a:p>
            <a:r>
              <a:rPr lang="en-US" dirty="0" smtClean="0"/>
              <a:t>This time the novel was accepted by Scribner’s and published in March 1920 when Fitzgerald was twenty-three years old.  He called it “</a:t>
            </a:r>
            <a:r>
              <a:rPr lang="en-US" b="1" dirty="0" smtClean="0"/>
              <a:t>the story of the youth of our generation</a:t>
            </a:r>
            <a:r>
              <a:rPr lang="en-US" dirty="0" smtClean="0"/>
              <a:t>.”  Considered daring and intellectual, </a:t>
            </a:r>
            <a:r>
              <a:rPr lang="en-US" i="1" dirty="0" smtClean="0"/>
              <a:t>This Side of Paradise </a:t>
            </a:r>
            <a:r>
              <a:rPr lang="en-US" dirty="0" smtClean="0"/>
              <a:t>was a smashing success and an immediate bestseller.  </a:t>
            </a:r>
            <a:r>
              <a:rPr lang="en-US" b="1" dirty="0" smtClean="0"/>
              <a:t>Fitzgerald was perceived as the style-setter for the times, and he achieved celebrity status</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3485359"/>
            <a:ext cx="2824163" cy="25838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684164" y="4343400"/>
            <a:ext cx="4002636" cy="1477328"/>
          </a:xfrm>
          <a:prstGeom prst="rect">
            <a:avLst/>
          </a:prstGeom>
          <a:noFill/>
        </p:spPr>
        <p:txBody>
          <a:bodyPr wrap="square" rtlCol="0">
            <a:spAutoFit/>
          </a:bodyPr>
          <a:lstStyle/>
          <a:p>
            <a:r>
              <a:rPr lang="en-US" dirty="0" smtClean="0"/>
              <a:t>Following his great success as a writer, Fitzgerald and Zelda resumed their engagement and were married in St. Patrick’s Cathedral in New York in 1920.</a:t>
            </a:r>
            <a:endParaRPr lang="en-US" dirty="0"/>
          </a:p>
        </p:txBody>
      </p:sp>
    </p:spTree>
    <p:extLst>
      <p:ext uri="{BB962C8B-B14F-4D97-AF65-F5344CB8AC3E}">
        <p14:creationId xmlns:p14="http://schemas.microsoft.com/office/powerpoint/2010/main" val="1851282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0"/>
            <a:ext cx="3806094" cy="375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57200" y="228600"/>
            <a:ext cx="8001000" cy="954107"/>
          </a:xfrm>
          <a:prstGeom prst="rect">
            <a:avLst/>
          </a:prstGeom>
          <a:noFill/>
        </p:spPr>
        <p:txBody>
          <a:bodyPr wrap="square" rtlCol="0">
            <a:spAutoFit/>
          </a:bodyPr>
          <a:lstStyle/>
          <a:p>
            <a:r>
              <a:rPr lang="en-US" sz="2800" dirty="0" smtClean="0"/>
              <a:t>Their only child, a daughter named Frances Scott (Scottie) Fitzgerald, was born in October 1921.  </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05000"/>
            <a:ext cx="3810000" cy="3755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748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4343400" cy="6001643"/>
          </a:xfrm>
          <a:prstGeom prst="rect">
            <a:avLst/>
          </a:prstGeom>
          <a:noFill/>
        </p:spPr>
        <p:txBody>
          <a:bodyPr wrap="square" rtlCol="0">
            <a:spAutoFit/>
          </a:bodyPr>
          <a:lstStyle/>
          <a:p>
            <a:r>
              <a:rPr lang="en-US" sz="2400" dirty="0" smtClean="0"/>
              <a:t>Fitzgerald’s life in the 1920s was a mirror to events occurring nationally during that decade. </a:t>
            </a:r>
          </a:p>
          <a:p>
            <a:endParaRPr lang="en-US" sz="2400" b="1" dirty="0"/>
          </a:p>
          <a:p>
            <a:r>
              <a:rPr lang="en-US" sz="2400" b="1" dirty="0" smtClean="0"/>
              <a:t> The Roaring Twenties, </a:t>
            </a:r>
            <a:r>
              <a:rPr lang="en-US" sz="2400" dirty="0" smtClean="0"/>
              <a:t>also commonly referred to as </a:t>
            </a:r>
            <a:r>
              <a:rPr lang="en-US" sz="2400" b="1" dirty="0" smtClean="0"/>
              <a:t>The Jazz Age</a:t>
            </a:r>
            <a:r>
              <a:rPr lang="en-US" sz="2400" dirty="0" smtClean="0"/>
              <a:t>, was a time of challenge to the established order, of personal indulgence, and even </a:t>
            </a:r>
            <a:r>
              <a:rPr lang="en-US" sz="2400" b="1" dirty="0" smtClean="0"/>
              <a:t>self-destructive excess</a:t>
            </a:r>
            <a:r>
              <a:rPr lang="en-US" sz="2400" dirty="0" smtClean="0"/>
              <a:t>.  </a:t>
            </a:r>
          </a:p>
          <a:p>
            <a:endParaRPr lang="en-US" sz="2400" dirty="0"/>
          </a:p>
          <a:p>
            <a:r>
              <a:rPr lang="en-US" sz="2400" dirty="0" smtClean="0"/>
              <a:t>Fitzgerald was its self-proclaimed spokesman and symbol.  </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67" r="8887"/>
          <a:stretch/>
        </p:blipFill>
        <p:spPr>
          <a:xfrm>
            <a:off x="5334000" y="3604360"/>
            <a:ext cx="3372418" cy="26730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68514"/>
            <a:ext cx="3471861" cy="2957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90918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2895600" cy="3505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876800" y="243114"/>
            <a:ext cx="4164013" cy="4524315"/>
          </a:xfrm>
          <a:prstGeom prst="rect">
            <a:avLst/>
          </a:prstGeom>
          <a:noFill/>
        </p:spPr>
        <p:txBody>
          <a:bodyPr wrap="square" rtlCol="0">
            <a:spAutoFit/>
          </a:bodyPr>
          <a:lstStyle/>
          <a:p>
            <a:r>
              <a:rPr lang="en-US" dirty="0" smtClean="0"/>
              <a:t>Much has been written about Zelda and her effect on Fitzgerald’s career.  She was an </a:t>
            </a:r>
            <a:r>
              <a:rPr lang="en-US" b="1" dirty="0" smtClean="0"/>
              <a:t>aspiring dancer</a:t>
            </a:r>
            <a:r>
              <a:rPr lang="en-US" dirty="0" smtClean="0"/>
              <a:t>, she </a:t>
            </a:r>
            <a:r>
              <a:rPr lang="en-US" b="1" dirty="0" smtClean="0"/>
              <a:t>craved attention</a:t>
            </a:r>
            <a:r>
              <a:rPr lang="en-US" dirty="0" smtClean="0"/>
              <a:t>, and she had </a:t>
            </a:r>
            <a:r>
              <a:rPr lang="en-US" b="1" dirty="0" smtClean="0"/>
              <a:t>expensive taste</a:t>
            </a:r>
            <a:r>
              <a:rPr lang="en-US" dirty="0" smtClean="0"/>
              <a:t>.   She also suffered from </a:t>
            </a:r>
            <a:r>
              <a:rPr lang="en-US" b="1" dirty="0" smtClean="0"/>
              <a:t>mental illness</a:t>
            </a:r>
            <a:r>
              <a:rPr lang="en-US" dirty="0" smtClean="0"/>
              <a:t>.</a:t>
            </a:r>
          </a:p>
          <a:p>
            <a:endParaRPr lang="en-US" dirty="0"/>
          </a:p>
          <a:p>
            <a:r>
              <a:rPr lang="en-US" dirty="0" smtClean="0"/>
              <a:t>While this was an era of Prohibition, </a:t>
            </a:r>
            <a:r>
              <a:rPr lang="en-US" b="1" dirty="0" smtClean="0"/>
              <a:t>Fitzgerald and Zelda drank alcohol publicly and partied like there was no tomorrow</a:t>
            </a:r>
            <a:r>
              <a:rPr lang="en-US" dirty="0" smtClean="0"/>
              <a:t>.  Their tastes were for life in New York’s luxurious Plaza Hotel, expensive and gigantic cars, country homes on Long Island or in Connecticut, and villas in France.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200400"/>
            <a:ext cx="2183739" cy="3141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4208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3886200" cy="5078313"/>
          </a:xfrm>
          <a:prstGeom prst="rect">
            <a:avLst/>
          </a:prstGeom>
          <a:noFill/>
        </p:spPr>
        <p:txBody>
          <a:bodyPr wrap="square" rtlCol="0">
            <a:spAutoFit/>
          </a:bodyPr>
          <a:lstStyle/>
          <a:p>
            <a:r>
              <a:rPr lang="en-US" dirty="0" smtClean="0"/>
              <a:t>They spent money as fast as Fitzgerald could make it.  In fact, </a:t>
            </a:r>
            <a:r>
              <a:rPr lang="en-US" b="1" dirty="0" smtClean="0"/>
              <a:t>they spent more than he could make</a:t>
            </a:r>
            <a:r>
              <a:rPr lang="en-US" dirty="0" smtClean="0"/>
              <a:t>, and they found themselves in debt.  Fitzgerald was to spend the rest of his life in a futile struggle to make ends meet.</a:t>
            </a:r>
          </a:p>
          <a:p>
            <a:endParaRPr lang="en-US" dirty="0"/>
          </a:p>
          <a:p>
            <a:r>
              <a:rPr lang="en-US" dirty="0"/>
              <a:t>In 1922 Fitzgerald published </a:t>
            </a:r>
            <a:r>
              <a:rPr lang="en-US" i="1" dirty="0"/>
              <a:t>The Beautiful and the Damned</a:t>
            </a:r>
            <a:r>
              <a:rPr lang="en-US" dirty="0"/>
              <a:t>.  This novel delineated the self-indulgence and destruction of Anthony and Gloria Patch and was </a:t>
            </a:r>
            <a:r>
              <a:rPr lang="en-US" b="1" dirty="0"/>
              <a:t>based on the lives of Fitzgerald and Zelda, who were known for their glamorous and “unsettled” lives</a:t>
            </a:r>
            <a:r>
              <a:rPr lang="en-US" dirty="0"/>
              <a:t>.  </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012" r="7411" b="8497"/>
          <a:stretch/>
        </p:blipFill>
        <p:spPr>
          <a:xfrm>
            <a:off x="4343399" y="228600"/>
            <a:ext cx="4453461" cy="5867400"/>
          </a:xfrm>
          <a:prstGeom prst="rect">
            <a:avLst/>
          </a:prstGeom>
        </p:spPr>
      </p:pic>
    </p:spTree>
    <p:extLst>
      <p:ext uri="{BB962C8B-B14F-4D97-AF65-F5344CB8AC3E}">
        <p14:creationId xmlns:p14="http://schemas.microsoft.com/office/powerpoint/2010/main" val="2696238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304800"/>
            <a:ext cx="3581400" cy="5786199"/>
          </a:xfrm>
          <a:prstGeom prst="rect">
            <a:avLst/>
          </a:prstGeom>
          <a:noFill/>
        </p:spPr>
        <p:txBody>
          <a:bodyPr wrap="square" rtlCol="0">
            <a:spAutoFit/>
          </a:bodyPr>
          <a:lstStyle/>
          <a:p>
            <a:r>
              <a:rPr lang="en-US" sz="1600" dirty="0" smtClean="0"/>
              <a:t>Two collections of short stories – </a:t>
            </a:r>
            <a:r>
              <a:rPr lang="en-US" sz="1600" i="1" dirty="0" smtClean="0"/>
              <a:t>Flappers and Philosophers </a:t>
            </a:r>
            <a:r>
              <a:rPr lang="en-US" sz="1600" dirty="0" smtClean="0"/>
              <a:t>(1920) and </a:t>
            </a:r>
            <a:r>
              <a:rPr lang="en-US" sz="1600" i="1" dirty="0" smtClean="0"/>
              <a:t>Tales of the Jazz Age</a:t>
            </a:r>
            <a:r>
              <a:rPr lang="en-US" sz="1600" dirty="0" smtClean="0"/>
              <a:t> (1922)  were his next publications.  They were </a:t>
            </a:r>
            <a:r>
              <a:rPr lang="en-US" sz="1600" b="1" dirty="0" smtClean="0"/>
              <a:t>judged harshly by critics</a:t>
            </a:r>
            <a:r>
              <a:rPr lang="en-US" sz="1600" dirty="0" smtClean="0"/>
              <a:t>, motivating Fitzgerald to redirect his efforts.</a:t>
            </a:r>
          </a:p>
          <a:p>
            <a:endParaRPr lang="en-US" sz="1600" dirty="0"/>
          </a:p>
          <a:p>
            <a:r>
              <a:rPr lang="en-US" sz="1600" dirty="0"/>
              <a:t>Fitzgerald made a conscious effort to </a:t>
            </a:r>
            <a:r>
              <a:rPr lang="en-US" sz="1600" b="1" dirty="0"/>
              <a:t>concentrate on creating serious, even tragic works that addressed broad historical and social issues.  </a:t>
            </a:r>
            <a:r>
              <a:rPr lang="en-US" sz="1600" dirty="0"/>
              <a:t/>
            </a:r>
            <a:br>
              <a:rPr lang="en-US" sz="1600" dirty="0"/>
            </a:br>
            <a:r>
              <a:rPr lang="en-US" sz="1600" dirty="0"/>
              <a:t/>
            </a:r>
            <a:br>
              <a:rPr lang="en-US" sz="1600" dirty="0"/>
            </a:br>
            <a:r>
              <a:rPr lang="en-US" sz="1600" dirty="0"/>
              <a:t>Fitzgerald’s new sense of vocation, his greater personal maturity, his increasingly complex sense of his era’s place in world history, </a:t>
            </a:r>
            <a:r>
              <a:rPr lang="en-US" sz="1600" b="1" dirty="0"/>
              <a:t>and his growing awareness of the technical and stylistic capabilities of the modern novel resulted in </a:t>
            </a:r>
            <a:r>
              <a:rPr lang="en-US" sz="1600" b="1" i="1" dirty="0"/>
              <a:t>The Great Gatsby.</a:t>
            </a:r>
            <a:endParaRPr lang="en-US" sz="1600" b="1" dirty="0"/>
          </a:p>
          <a:p>
            <a:r>
              <a:rPr lang="en-US" dirty="0" smtClean="0"/>
              <a:t>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479" t="6154" r="10261" b="7691"/>
          <a:stretch/>
        </p:blipFill>
        <p:spPr>
          <a:xfrm>
            <a:off x="609600" y="533399"/>
            <a:ext cx="4038600" cy="5600698"/>
          </a:xfrm>
          <a:prstGeom prst="rect">
            <a:avLst/>
          </a:prstGeom>
        </p:spPr>
      </p:pic>
    </p:spTree>
    <p:extLst>
      <p:ext uri="{BB962C8B-B14F-4D97-AF65-F5344CB8AC3E}">
        <p14:creationId xmlns:p14="http://schemas.microsoft.com/office/powerpoint/2010/main" val="260844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Prompt</a:t>
            </a:r>
            <a:endParaRPr lang="en-US" dirty="0"/>
          </a:p>
        </p:txBody>
      </p:sp>
      <p:sp>
        <p:nvSpPr>
          <p:cNvPr id="3" name="Content Placeholder 2"/>
          <p:cNvSpPr>
            <a:spLocks noGrp="1"/>
          </p:cNvSpPr>
          <p:nvPr>
            <p:ph sz="quarter" idx="1"/>
          </p:nvPr>
        </p:nvSpPr>
        <p:spPr/>
        <p:txBody>
          <a:bodyPr>
            <a:normAutofit fontScale="92500"/>
          </a:bodyPr>
          <a:lstStyle/>
          <a:p>
            <a:pPr marL="0" indent="0">
              <a:buNone/>
            </a:pPr>
            <a:r>
              <a:rPr lang="en-US" dirty="0" smtClean="0"/>
              <a:t>Research an aspect of </a:t>
            </a:r>
            <a:r>
              <a:rPr lang="en-US" u="sng" dirty="0" smtClean="0"/>
              <a:t>The Great Gatsby’s</a:t>
            </a:r>
            <a:r>
              <a:rPr lang="en-US" dirty="0" smtClean="0"/>
              <a:t> historical context. Then</a:t>
            </a:r>
            <a:r>
              <a:rPr lang="en-US" dirty="0"/>
              <a:t>, in a well-developed analytical research essay, use textual evidence from your credible </a:t>
            </a:r>
            <a:r>
              <a:rPr lang="en-US" dirty="0" smtClean="0"/>
              <a:t>researched sources </a:t>
            </a:r>
            <a:r>
              <a:rPr lang="en-US" dirty="0"/>
              <a:t>and from the primary text to analyze what Fitzgerald is arguing, how Fitzgerald argues it, and why he uses fictional satire as a form of argument. </a:t>
            </a:r>
            <a:endParaRPr lang="en-US" dirty="0" smtClean="0"/>
          </a:p>
          <a:p>
            <a:pPr marL="0" indent="0">
              <a:buNone/>
            </a:pPr>
            <a:endParaRPr lang="en-US" dirty="0" smtClean="0"/>
          </a:p>
          <a:p>
            <a:r>
              <a:rPr lang="en-US" dirty="0" smtClean="0"/>
              <a:t>2-3 pages, double spaced, Times New Roman 12 </a:t>
            </a:r>
            <a:r>
              <a:rPr lang="en-US" dirty="0" err="1" smtClean="0"/>
              <a:t>pt</a:t>
            </a:r>
            <a:r>
              <a:rPr lang="en-US" dirty="0" smtClean="0"/>
              <a:t> font</a:t>
            </a:r>
          </a:p>
          <a:p>
            <a:r>
              <a:rPr lang="en-US" dirty="0" smtClean="0"/>
              <a:t>Be sure to include both a </a:t>
            </a:r>
            <a:r>
              <a:rPr lang="en-US" u="sng" dirty="0" smtClean="0"/>
              <a:t>works cited page </a:t>
            </a:r>
            <a:r>
              <a:rPr lang="en-US" dirty="0" smtClean="0"/>
              <a:t>and internal citations. </a:t>
            </a:r>
            <a:endParaRPr lang="en-US" dirty="0"/>
          </a:p>
        </p:txBody>
      </p:sp>
    </p:spTree>
    <p:extLst>
      <p:ext uri="{BB962C8B-B14F-4D97-AF65-F5344CB8AC3E}">
        <p14:creationId xmlns:p14="http://schemas.microsoft.com/office/powerpoint/2010/main" val="129993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04800"/>
            <a:ext cx="3894166" cy="5851889"/>
          </a:xfrm>
          <a:prstGeom prst="rect">
            <a:avLst/>
          </a:prstGeom>
        </p:spPr>
      </p:pic>
      <p:sp>
        <p:nvSpPr>
          <p:cNvPr id="4" name="TextBox 3"/>
          <p:cNvSpPr txBox="1"/>
          <p:nvPr/>
        </p:nvSpPr>
        <p:spPr>
          <a:xfrm>
            <a:off x="152400" y="152400"/>
            <a:ext cx="4343400" cy="6463308"/>
          </a:xfrm>
          <a:prstGeom prst="rect">
            <a:avLst/>
          </a:prstGeom>
          <a:noFill/>
        </p:spPr>
        <p:txBody>
          <a:bodyPr wrap="square" rtlCol="0">
            <a:spAutoFit/>
          </a:bodyPr>
          <a:lstStyle/>
          <a:p>
            <a:r>
              <a:rPr lang="en-US" dirty="0" smtClean="0"/>
              <a:t>Published in 1925, </a:t>
            </a:r>
            <a:r>
              <a:rPr lang="en-US" i="1" dirty="0" smtClean="0"/>
              <a:t>The Great Gatsby</a:t>
            </a:r>
            <a:r>
              <a:rPr lang="en-US" dirty="0" smtClean="0"/>
              <a:t> is frequently nominated as </a:t>
            </a:r>
            <a:r>
              <a:rPr lang="en-US" b="1" dirty="0" smtClean="0"/>
              <a:t>“the great American novel.”  </a:t>
            </a:r>
          </a:p>
          <a:p>
            <a:endParaRPr lang="en-US" dirty="0"/>
          </a:p>
          <a:p>
            <a:r>
              <a:rPr lang="en-US" dirty="0" smtClean="0"/>
              <a:t>A quintessential story of not only the 1920s , but also of the American experience, </a:t>
            </a:r>
            <a:r>
              <a:rPr lang="en-US" b="1" dirty="0" smtClean="0"/>
              <a:t>the novel chronicles the exuberance, as well as the malaise of the decade, showing how America’s fascination with material success was eroding values. </a:t>
            </a:r>
          </a:p>
          <a:p>
            <a:endParaRPr lang="en-US" dirty="0"/>
          </a:p>
          <a:p>
            <a:r>
              <a:rPr lang="en-US" dirty="0" smtClean="0"/>
              <a:t>The </a:t>
            </a:r>
            <a:r>
              <a:rPr lang="en-US" dirty="0"/>
              <a:t>novel received critical praise, but sales were mediocre.  Many attribute this to the difficulty Scribner’s had marketing the novel.  </a:t>
            </a:r>
            <a:r>
              <a:rPr lang="en-US" b="1" dirty="0"/>
              <a:t>Is it a romance?  Is it a satire?  </a:t>
            </a:r>
            <a:r>
              <a:rPr lang="en-US" dirty="0"/>
              <a:t/>
            </a:r>
            <a:br>
              <a:rPr lang="en-US" dirty="0"/>
            </a:br>
            <a:r>
              <a:rPr lang="en-US" dirty="0"/>
              <a:t/>
            </a:r>
            <a:br>
              <a:rPr lang="en-US" dirty="0"/>
            </a:br>
            <a:r>
              <a:rPr lang="en-US" dirty="0"/>
              <a:t>The fact that the novel did not sell well was a disappointment from which Fitzgerald never recovered.  </a:t>
            </a:r>
          </a:p>
          <a:p>
            <a:r>
              <a:rPr lang="en-US" dirty="0" smtClean="0"/>
              <a:t> </a:t>
            </a:r>
            <a:endParaRPr lang="en-US" dirty="0"/>
          </a:p>
        </p:txBody>
      </p:sp>
    </p:spTree>
    <p:extLst>
      <p:ext uri="{BB962C8B-B14F-4D97-AF65-F5344CB8AC3E}">
        <p14:creationId xmlns:p14="http://schemas.microsoft.com/office/powerpoint/2010/main" val="3979269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3124200" cy="5632311"/>
          </a:xfrm>
          <a:prstGeom prst="rect">
            <a:avLst/>
          </a:prstGeom>
          <a:noFill/>
        </p:spPr>
        <p:txBody>
          <a:bodyPr wrap="square" rtlCol="0">
            <a:spAutoFit/>
          </a:bodyPr>
          <a:lstStyle/>
          <a:p>
            <a:r>
              <a:rPr lang="en-US" sz="2000" dirty="0" smtClean="0"/>
              <a:t>Life in the second half of the 1920s became desperate for the </a:t>
            </a:r>
            <a:r>
              <a:rPr lang="en-US" sz="2000" dirty="0" err="1" smtClean="0"/>
              <a:t>Fitzgeralds</a:t>
            </a:r>
            <a:r>
              <a:rPr lang="en-US" sz="2000" dirty="0" smtClean="0"/>
              <a:t>. </a:t>
            </a:r>
          </a:p>
          <a:p>
            <a:endParaRPr lang="en-US" sz="2000" dirty="0"/>
          </a:p>
          <a:p>
            <a:r>
              <a:rPr lang="en-US" sz="2000" dirty="0" smtClean="0"/>
              <a:t> As the Jazz Age drew to its traumatic close with the </a:t>
            </a:r>
            <a:r>
              <a:rPr lang="en-US" sz="2000" b="1" dirty="0" smtClean="0"/>
              <a:t>stock market crash of 1929</a:t>
            </a:r>
            <a:r>
              <a:rPr lang="en-US" sz="2000" dirty="0" smtClean="0"/>
              <a:t>, so did much of Fitzgerald’s life and career.</a:t>
            </a:r>
          </a:p>
          <a:p>
            <a:endParaRPr lang="en-US" sz="2000" dirty="0"/>
          </a:p>
          <a:p>
            <a:r>
              <a:rPr lang="en-US" sz="2000" dirty="0" smtClean="0"/>
              <a:t>An alcoholic since age 22, Fitzgerald’s drinking got out of control, earning him the dubious title, </a:t>
            </a:r>
            <a:r>
              <a:rPr lang="en-US" sz="2000" b="1" dirty="0" smtClean="0"/>
              <a:t>“America’s Drunkest Writer.” </a:t>
            </a:r>
          </a:p>
        </p:txBody>
      </p:sp>
      <p:pic>
        <p:nvPicPr>
          <p:cNvPr id="7170" name="Picture 2" descr="http://www.the-declaration.org/wp-content/uploads/2013/11/Interpretation-3-Zelda-Fitzegera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819400"/>
            <a:ext cx="2772928" cy="35290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32611"/>
            <a:ext cx="2438400" cy="3255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8214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188560"/>
            <a:ext cx="4005942" cy="5863144"/>
          </a:xfrm>
          <a:prstGeom prst="rect">
            <a:avLst/>
          </a:prstGeom>
          <a:noFill/>
        </p:spPr>
        <p:txBody>
          <a:bodyPr wrap="square" rtlCol="0">
            <a:spAutoFit/>
          </a:bodyPr>
          <a:lstStyle/>
          <a:p>
            <a:r>
              <a:rPr lang="en-US" sz="1700" dirty="0" smtClean="0"/>
              <a:t>In 1930 Zelda suffered the first of </a:t>
            </a:r>
            <a:r>
              <a:rPr lang="en-US" sz="1700" b="1" dirty="0" smtClean="0"/>
              <a:t>several complete nervous breakdowns</a:t>
            </a:r>
            <a:r>
              <a:rPr lang="en-US" sz="1700" dirty="0" smtClean="0"/>
              <a:t>.  She spent the last eighteen years of her life in sanatoriums in Europe and the U.S.</a:t>
            </a:r>
          </a:p>
          <a:p>
            <a:endParaRPr lang="en-US" sz="1700" dirty="0" smtClean="0"/>
          </a:p>
          <a:p>
            <a:r>
              <a:rPr lang="en-US" sz="1700" dirty="0" smtClean="0"/>
              <a:t>Fitzgerald’s fourth novel, </a:t>
            </a:r>
            <a:r>
              <a:rPr lang="en-US" sz="1700" i="1" dirty="0" smtClean="0"/>
              <a:t>Tender Is the Night</a:t>
            </a:r>
            <a:r>
              <a:rPr lang="en-US" sz="1700" dirty="0" smtClean="0"/>
              <a:t>, was published in 1934.  It tells the story of an American </a:t>
            </a:r>
            <a:r>
              <a:rPr lang="en-US" sz="1700" b="1" dirty="0" smtClean="0"/>
              <a:t>psychiatrist whose promising career is compromised by his wife’s madness</a:t>
            </a:r>
            <a:r>
              <a:rPr lang="en-US" sz="1700" dirty="0" smtClean="0"/>
              <a:t>. Transparently basing the wife on Zelda, Fitzgerald had once again located a theme on a grand American scale while using the process of writing as catharsis for personal woes.</a:t>
            </a:r>
          </a:p>
          <a:p>
            <a:endParaRPr lang="en-US" sz="1700" dirty="0"/>
          </a:p>
          <a:p>
            <a:r>
              <a:rPr lang="en-US" sz="1700" dirty="0" smtClean="0"/>
              <a:t>Released in the midst of the Great Depression, the novel did not sell well, though it had excellent reviews.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8559"/>
            <a:ext cx="4038600" cy="612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921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4114800" cy="5078313"/>
          </a:xfrm>
          <a:prstGeom prst="rect">
            <a:avLst/>
          </a:prstGeom>
          <a:noFill/>
        </p:spPr>
        <p:txBody>
          <a:bodyPr wrap="square" rtlCol="0">
            <a:spAutoFit/>
          </a:bodyPr>
          <a:lstStyle/>
          <a:p>
            <a:r>
              <a:rPr lang="en-US" dirty="0" smtClean="0"/>
              <a:t>To pay Zelda’s high medical bills and other debts, Fitzgerald focused on writing short stories for popular magazines, for example, </a:t>
            </a:r>
            <a:r>
              <a:rPr lang="en-US" i="1" dirty="0" smtClean="0"/>
              <a:t>The Saturday Evening Post</a:t>
            </a:r>
            <a:r>
              <a:rPr lang="en-US" dirty="0" smtClean="0"/>
              <a:t> and </a:t>
            </a:r>
            <a:r>
              <a:rPr lang="en-US" i="1" dirty="0" smtClean="0"/>
              <a:t>Esquire</a:t>
            </a:r>
            <a:r>
              <a:rPr lang="en-US" dirty="0" smtClean="0"/>
              <a:t>.  He also worked in Hollywood as a screenwriter.  </a:t>
            </a:r>
          </a:p>
          <a:p>
            <a:endParaRPr lang="en-US" dirty="0"/>
          </a:p>
          <a:p>
            <a:r>
              <a:rPr lang="en-US" dirty="0" smtClean="0"/>
              <a:t>On December 21, 1940, while he was in Hollywood, Fitzgerald died of a heart attack.  He was 44 years old.</a:t>
            </a:r>
          </a:p>
          <a:p>
            <a:endParaRPr lang="en-US" dirty="0"/>
          </a:p>
          <a:p>
            <a:r>
              <a:rPr lang="en-US" dirty="0" smtClean="0"/>
              <a:t>Fitzgerald’s </a:t>
            </a:r>
            <a:r>
              <a:rPr lang="en-US" b="1" dirty="0" smtClean="0"/>
              <a:t>early death is often attributed to his alcoholism</a:t>
            </a:r>
            <a:r>
              <a:rPr lang="en-US" dirty="0" smtClean="0"/>
              <a:t>, the pressure to earn money to pay his debts, and the collapse of the decade into the Great Depression.</a:t>
            </a:r>
          </a:p>
          <a:p>
            <a:endParaRPr lang="en-US" dirty="0" smtClean="0"/>
          </a:p>
        </p:txBody>
      </p:sp>
      <p:sp>
        <p:nvSpPr>
          <p:cNvPr id="5" name="AutoShape 2" descr="http://hardcoversandheroines.files.wordpress.com/2012/01/grave.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761999"/>
            <a:ext cx="4247679" cy="523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604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75" y="160338"/>
            <a:ext cx="3886200" cy="5632311"/>
          </a:xfrm>
          <a:prstGeom prst="rect">
            <a:avLst/>
          </a:prstGeom>
        </p:spPr>
        <p:txBody>
          <a:bodyPr wrap="square">
            <a:spAutoFit/>
          </a:bodyPr>
          <a:lstStyle/>
          <a:p>
            <a:r>
              <a:rPr lang="en-US" sz="2400" dirty="0"/>
              <a:t>What happened to Zelda?</a:t>
            </a:r>
          </a:p>
          <a:p>
            <a:r>
              <a:rPr lang="en-US" sz="2400" dirty="0"/>
              <a:t>In 1948, a fire broke out in the kitchen of Highland Hospital in Asheville, North Carolina where Zelda was being treated. </a:t>
            </a:r>
          </a:p>
          <a:p>
            <a:endParaRPr lang="en-US" sz="2400" dirty="0"/>
          </a:p>
          <a:p>
            <a:r>
              <a:rPr lang="en-US" sz="2400" dirty="0"/>
              <a:t>The fire moved through the dumbwaiter shaft, spreading onto every floor. The fire escapes were wooden, and caught fire as well. Nine women, including Zelda, died.  She was 48 years old.</a:t>
            </a:r>
          </a:p>
        </p:txBody>
      </p:sp>
      <p:sp>
        <p:nvSpPr>
          <p:cNvPr id="3" name="AutoShape 2" descr="https://uramericansinparis.files.wordpress.com/2010/11/happ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uramericansinparis.files.wordpress.com/2010/11/happy.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uramericansinparis.files.wordpress.com/2010/11/happy.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uramericansinparis.files.wordpress.com/2010/11/happy.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312737"/>
            <a:ext cx="4219509" cy="563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89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565574"/>
            <a:ext cx="4724400" cy="400110"/>
          </a:xfrm>
          <a:prstGeom prst="rect">
            <a:avLst/>
          </a:prstGeom>
          <a:noFill/>
        </p:spPr>
        <p:txBody>
          <a:bodyPr wrap="square" rtlCol="0">
            <a:spAutoFit/>
          </a:bodyPr>
          <a:lstStyle/>
          <a:p>
            <a:pPr algn="ctr"/>
            <a:r>
              <a:rPr lang="en-US" sz="2000" b="1" i="1" dirty="0" smtClean="0"/>
              <a:t>The Great Gatsby </a:t>
            </a:r>
            <a:r>
              <a:rPr lang="en-US" sz="2000" b="1" dirty="0" smtClean="0"/>
              <a:t>Trivia</a:t>
            </a:r>
            <a:endParaRPr lang="en-US" sz="2000" b="1" dirty="0"/>
          </a:p>
        </p:txBody>
      </p:sp>
      <p:sp>
        <p:nvSpPr>
          <p:cNvPr id="3" name="TextBox 2"/>
          <p:cNvSpPr txBox="1"/>
          <p:nvPr/>
        </p:nvSpPr>
        <p:spPr>
          <a:xfrm>
            <a:off x="838200" y="990600"/>
            <a:ext cx="7239000" cy="1477328"/>
          </a:xfrm>
          <a:prstGeom prst="rect">
            <a:avLst/>
          </a:prstGeom>
          <a:noFill/>
        </p:spPr>
        <p:txBody>
          <a:bodyPr wrap="square" rtlCol="0">
            <a:spAutoFit/>
          </a:bodyPr>
          <a:lstStyle/>
          <a:p>
            <a:r>
              <a:rPr lang="en-US" b="1" dirty="0" smtClean="0"/>
              <a:t>A commercial flop!</a:t>
            </a:r>
          </a:p>
          <a:p>
            <a:r>
              <a:rPr lang="en-US" i="1" dirty="0" smtClean="0"/>
              <a:t>The Great Gatsby </a:t>
            </a:r>
            <a:r>
              <a:rPr lang="en-US" dirty="0" smtClean="0"/>
              <a:t>did not result in a great pay day for Fitzgerald.  Eleven years after its publication, Fitzgerald estimated the novel had sold less than 25,000 copies in the U.S.  Fitzgerald’s last royalty statement reported sales of 7 copies of Gatsby in the first half of 1940.</a:t>
            </a:r>
            <a:endParaRPr lang="en-US" dirty="0"/>
          </a:p>
        </p:txBody>
      </p:sp>
      <p:sp>
        <p:nvSpPr>
          <p:cNvPr id="4" name="TextBox 3"/>
          <p:cNvSpPr txBox="1"/>
          <p:nvPr/>
        </p:nvSpPr>
        <p:spPr>
          <a:xfrm>
            <a:off x="876300" y="2819400"/>
            <a:ext cx="7162800" cy="923330"/>
          </a:xfrm>
          <a:prstGeom prst="rect">
            <a:avLst/>
          </a:prstGeom>
          <a:noFill/>
        </p:spPr>
        <p:txBody>
          <a:bodyPr wrap="square" rtlCol="0">
            <a:spAutoFit/>
          </a:bodyPr>
          <a:lstStyle/>
          <a:p>
            <a:r>
              <a:rPr lang="en-US" b="1" dirty="0" smtClean="0"/>
              <a:t>Free copies for soldiers!</a:t>
            </a:r>
          </a:p>
          <a:p>
            <a:r>
              <a:rPr lang="en-US" dirty="0" smtClean="0"/>
              <a:t>During WWII , Scribner’s published 150,000 complimentary copies to send to men fighting in the war.  </a:t>
            </a:r>
            <a:endParaRPr lang="en-US" dirty="0"/>
          </a:p>
        </p:txBody>
      </p:sp>
      <p:sp>
        <p:nvSpPr>
          <p:cNvPr id="5" name="TextBox 4"/>
          <p:cNvSpPr txBox="1"/>
          <p:nvPr/>
        </p:nvSpPr>
        <p:spPr>
          <a:xfrm>
            <a:off x="838200" y="4198286"/>
            <a:ext cx="7162800" cy="1477328"/>
          </a:xfrm>
          <a:prstGeom prst="rect">
            <a:avLst/>
          </a:prstGeom>
          <a:noFill/>
        </p:spPr>
        <p:txBody>
          <a:bodyPr wrap="square" rtlCol="0">
            <a:spAutoFit/>
          </a:bodyPr>
          <a:lstStyle/>
          <a:p>
            <a:r>
              <a:rPr lang="en-US" b="1" dirty="0" smtClean="0"/>
              <a:t>Twenty years later . . . a success!</a:t>
            </a:r>
          </a:p>
          <a:p>
            <a:r>
              <a:rPr lang="en-US" dirty="0" smtClean="0"/>
              <a:t>By 1945, </a:t>
            </a:r>
            <a:r>
              <a:rPr lang="en-US" i="1" dirty="0" smtClean="0"/>
              <a:t>The Great Gatsby </a:t>
            </a:r>
            <a:r>
              <a:rPr lang="en-US" dirty="0" smtClean="0"/>
              <a:t>was #8 on Bantam Publishing Co.’s top ten titles.  Today </a:t>
            </a:r>
            <a:r>
              <a:rPr lang="en-US" i="1" dirty="0" smtClean="0"/>
              <a:t>Gatsby</a:t>
            </a:r>
            <a:r>
              <a:rPr lang="en-US" dirty="0" smtClean="0"/>
              <a:t> is one of the best-selling novels ever; more than ten million copies have been printed. </a:t>
            </a:r>
            <a:r>
              <a:rPr lang="en-US" dirty="0" smtClean="0">
                <a:effectLst/>
              </a:rPr>
              <a:t>Gatsby regularly produces more than $500,000 a year in </a:t>
            </a:r>
            <a:r>
              <a:rPr lang="en-US" dirty="0"/>
              <a:t>a</a:t>
            </a:r>
            <a:r>
              <a:rPr lang="en-US" dirty="0" smtClean="0"/>
              <a:t> </a:t>
            </a:r>
            <a:r>
              <a:rPr lang="en-US" dirty="0" smtClean="0">
                <a:effectLst/>
              </a:rPr>
              <a:t>trust for </a:t>
            </a:r>
            <a:r>
              <a:rPr lang="en-US" dirty="0" smtClean="0"/>
              <a:t>Fitzgerald’s grandchildren</a:t>
            </a:r>
            <a:r>
              <a:rPr lang="en-US" dirty="0" smtClean="0">
                <a:effectLst/>
              </a:rPr>
              <a:t>.</a:t>
            </a:r>
            <a:endParaRPr lang="en-US" dirty="0"/>
          </a:p>
        </p:txBody>
      </p:sp>
    </p:spTree>
    <p:extLst>
      <p:ext uri="{BB962C8B-B14F-4D97-AF65-F5344CB8AC3E}">
        <p14:creationId xmlns:p14="http://schemas.microsoft.com/office/powerpoint/2010/main" val="2206891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1886" y="326571"/>
            <a:ext cx="4724400" cy="5355312"/>
          </a:xfrm>
          <a:prstGeom prst="rect">
            <a:avLst/>
          </a:prstGeom>
          <a:noFill/>
        </p:spPr>
        <p:txBody>
          <a:bodyPr wrap="square" rtlCol="0">
            <a:spAutoFit/>
          </a:bodyPr>
          <a:lstStyle/>
          <a:p>
            <a:r>
              <a:rPr lang="en-US" dirty="0" smtClean="0"/>
              <a:t>Francis </a:t>
            </a:r>
            <a:r>
              <a:rPr lang="en-US" dirty="0" err="1" smtClean="0"/>
              <a:t>Cugat’s</a:t>
            </a:r>
            <a:r>
              <a:rPr lang="en-US" dirty="0" smtClean="0"/>
              <a:t> jacket design for </a:t>
            </a:r>
            <a:r>
              <a:rPr lang="en-US" i="1" dirty="0" smtClean="0"/>
              <a:t>The Great Gatsby</a:t>
            </a:r>
            <a:r>
              <a:rPr lang="en-US" dirty="0" smtClean="0"/>
              <a:t> is the </a:t>
            </a:r>
            <a:r>
              <a:rPr lang="en-US" b="1" dirty="0" smtClean="0"/>
              <a:t>most celebrated and widely disseminated jacket art in </a:t>
            </a:r>
            <a:r>
              <a:rPr lang="en-US" b="1" dirty="0"/>
              <a:t>American Literature.</a:t>
            </a:r>
            <a:r>
              <a:rPr lang="en-US" dirty="0"/>
              <a:t> After appearing on the first printing in 1925, it was revived more than a half-century later for the “Scribner </a:t>
            </a:r>
            <a:r>
              <a:rPr lang="en-US" dirty="0" smtClean="0"/>
              <a:t>Library” paperback editions (1979 – present). </a:t>
            </a:r>
            <a:br>
              <a:rPr lang="en-US" dirty="0" smtClean="0"/>
            </a:br>
            <a:r>
              <a:rPr lang="en-US" dirty="0" smtClean="0"/>
              <a:t/>
            </a:r>
            <a:br>
              <a:rPr lang="en-US" dirty="0" smtClean="0"/>
            </a:br>
            <a:r>
              <a:rPr lang="en-US" dirty="0" err="1" smtClean="0"/>
              <a:t>Cugat’s</a:t>
            </a:r>
            <a:r>
              <a:rPr lang="en-US" dirty="0" smtClean="0"/>
              <a:t> painting is iconic</a:t>
            </a:r>
            <a:r>
              <a:rPr lang="en-US" dirty="0"/>
              <a:t>: the sad, hypnotic, heavily outlined </a:t>
            </a:r>
            <a:r>
              <a:rPr lang="en-US" b="1" dirty="0"/>
              <a:t>eyes of a woman beam like headlights</a:t>
            </a:r>
            <a:r>
              <a:rPr lang="en-US" dirty="0"/>
              <a:t> through a cobalt night sky. Their irises are transfigured into reclining female </a:t>
            </a:r>
            <a:r>
              <a:rPr lang="en-US" dirty="0" smtClean="0"/>
              <a:t>forms. </a:t>
            </a:r>
            <a:r>
              <a:rPr lang="en-US" dirty="0"/>
              <a:t>From one of the eyes streams a green luminescent tear; brightly rouged lips complete the sensual triangle. </a:t>
            </a:r>
            <a:r>
              <a:rPr lang="en-US" dirty="0" smtClean="0"/>
              <a:t>Below</a:t>
            </a:r>
            <a:r>
              <a:rPr lang="en-US" dirty="0"/>
              <a:t>, on earth, </a:t>
            </a:r>
            <a:r>
              <a:rPr lang="en-US" b="1" dirty="0"/>
              <a:t>brightly colored carnival lights blaze before a metropolitan skyline</a:t>
            </a:r>
            <a:r>
              <a:rPr lang="en-US" dirty="0"/>
              <a:t>. </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3752365" cy="5638800"/>
          </a:xfrm>
          <a:prstGeom prst="rect">
            <a:avLst/>
          </a:prstGeom>
        </p:spPr>
      </p:pic>
    </p:spTree>
    <p:extLst>
      <p:ext uri="{BB962C8B-B14F-4D97-AF65-F5344CB8AC3E}">
        <p14:creationId xmlns:p14="http://schemas.microsoft.com/office/powerpoint/2010/main" val="108417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uffwriterslike.com/wp-content/uploads/2014/11/f-scott-fitzgerald-cut-exclamation-marks-laughing-own-jo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7948472"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3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0007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3228975" y="1905000"/>
            <a:ext cx="7772400" cy="1752600"/>
          </a:xfrm>
        </p:spPr>
        <p:txBody>
          <a:bodyPr/>
          <a:lstStyle/>
          <a:p>
            <a:pPr eaLnBrk="1" hangingPunct="1">
              <a:defRPr/>
            </a:pPr>
            <a:r>
              <a:rPr lang="en-US" dirty="0" smtClean="0">
                <a:solidFill>
                  <a:schemeClr val="bg1"/>
                </a:solidFill>
              </a:rPr>
              <a:t> to   </a:t>
            </a:r>
            <a:r>
              <a:rPr lang="en-US" b="0" dirty="0" smtClean="0">
                <a:solidFill>
                  <a:schemeClr val="bg1"/>
                </a:solidFill>
              </a:rPr>
              <a:t>Characters</a:t>
            </a:r>
            <a:endParaRPr lang="en-US" b="0" dirty="0" smtClean="0">
              <a:solidFill>
                <a:schemeClr val="bg1"/>
              </a:solidFill>
            </a:endParaRPr>
          </a:p>
        </p:txBody>
      </p:sp>
      <p:sp>
        <p:nvSpPr>
          <p:cNvPr id="2051" name="Rectangle 3"/>
          <p:cNvSpPr>
            <a:spLocks noGrp="1" noChangeArrowheads="1"/>
          </p:cNvSpPr>
          <p:nvPr>
            <p:ph type="subTitle" idx="1"/>
          </p:nvPr>
        </p:nvSpPr>
        <p:spPr>
          <a:xfrm>
            <a:off x="2133600" y="5410200"/>
            <a:ext cx="6400800" cy="1752600"/>
          </a:xfrm>
        </p:spPr>
        <p:txBody>
          <a:bodyPr/>
          <a:lstStyle/>
          <a:p>
            <a:pPr eaLnBrk="1" hangingPunct="1">
              <a:defRPr/>
            </a:pPr>
            <a:r>
              <a:rPr lang="en-US" smtClean="0"/>
              <a:t> </a:t>
            </a:r>
          </a:p>
          <a:p>
            <a:pPr eaLnBrk="1" hangingPunct="1">
              <a:defRPr/>
            </a:pPr>
            <a:r>
              <a:rPr lang="en-US" smtClean="0"/>
              <a:t> </a:t>
            </a:r>
          </a:p>
        </p:txBody>
      </p:sp>
    </p:spTree>
    <p:extLst>
      <p:ext uri="{BB962C8B-B14F-4D97-AF65-F5344CB8AC3E}">
        <p14:creationId xmlns:p14="http://schemas.microsoft.com/office/powerpoint/2010/main" val="410940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smtClean="0"/>
              <a:t>Jay Gatsby</a:t>
            </a:r>
            <a:endParaRPr lang="en-US" dirty="0" smtClean="0"/>
          </a:p>
        </p:txBody>
      </p:sp>
      <p:sp>
        <p:nvSpPr>
          <p:cNvPr id="22531" name="Rectangle 3"/>
          <p:cNvSpPr>
            <a:spLocks noGrp="1" noChangeArrowheads="1"/>
          </p:cNvSpPr>
          <p:nvPr>
            <p:ph type="body" idx="1"/>
          </p:nvPr>
        </p:nvSpPr>
        <p:spPr>
          <a:xfrm>
            <a:off x="228600" y="1447800"/>
            <a:ext cx="3352800" cy="4572000"/>
          </a:xfrm>
        </p:spPr>
        <p:txBody>
          <a:bodyPr>
            <a:normAutofit fontScale="85000" lnSpcReduction="20000"/>
          </a:bodyPr>
          <a:lstStyle/>
          <a:p>
            <a:pPr marL="0" indent="0" eaLnBrk="1" hangingPunct="1">
              <a:buNone/>
              <a:defRPr/>
            </a:pPr>
            <a:r>
              <a:rPr lang="en-US" dirty="0" smtClean="0"/>
              <a:t>The title character.  Jay Gatsby is a former                 mid-westerner who moved East in order to win over Daisy Buchanan, the love he lost five years earlier.  </a:t>
            </a:r>
          </a:p>
          <a:p>
            <a:pPr marL="0" indent="0" eaLnBrk="1" hangingPunct="1">
              <a:buNone/>
              <a:defRPr/>
            </a:pPr>
            <a:endParaRPr lang="en-US" dirty="0"/>
          </a:p>
          <a:p>
            <a:pPr marL="0" indent="0" eaLnBrk="1" hangingPunct="1">
              <a:buNone/>
              <a:defRPr/>
            </a:pPr>
            <a:r>
              <a:rPr lang="en-US" dirty="0" smtClean="0"/>
              <a:t>His desire to win over Daisy leads him from poverty to extreme wealth.  He is considered “new money.”  </a:t>
            </a:r>
          </a:p>
          <a:p>
            <a:pPr marL="0" indent="0" eaLnBrk="1" hangingPunct="1">
              <a:buNone/>
              <a:defRP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28800"/>
            <a:ext cx="48351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6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Topics</a:t>
            </a:r>
            <a:endParaRPr lang="en-US" dirty="0"/>
          </a:p>
        </p:txBody>
      </p:sp>
      <p:sp>
        <p:nvSpPr>
          <p:cNvPr id="4" name="Rectangle 3"/>
          <p:cNvSpPr/>
          <p:nvPr/>
        </p:nvSpPr>
        <p:spPr>
          <a:xfrm>
            <a:off x="228600" y="1432679"/>
            <a:ext cx="4572000" cy="3139321"/>
          </a:xfrm>
          <a:prstGeom prst="rect">
            <a:avLst/>
          </a:prstGeom>
          <a:solidFill>
            <a:schemeClr val="accent5"/>
          </a:solidFill>
        </p:spPr>
        <p:txBody>
          <a:bodyPr>
            <a:spAutoFit/>
          </a:bodyPr>
          <a:lstStyle/>
          <a:p>
            <a:pPr algn="ctr"/>
            <a:r>
              <a:rPr lang="en-US" b="1" dirty="0" smtClean="0"/>
              <a:t>Possible Topics</a:t>
            </a:r>
            <a:endParaRPr lang="en-US" b="1" dirty="0"/>
          </a:p>
          <a:p>
            <a:r>
              <a:rPr lang="en-US" dirty="0" smtClean="0"/>
              <a:t>Excess and glamor of “the jazz age”</a:t>
            </a:r>
          </a:p>
          <a:p>
            <a:r>
              <a:rPr lang="en-US" dirty="0" smtClean="0"/>
              <a:t>The </a:t>
            </a:r>
            <a:r>
              <a:rPr lang="en-US" dirty="0"/>
              <a:t>American Dream </a:t>
            </a:r>
          </a:p>
          <a:p>
            <a:r>
              <a:rPr lang="en-US" dirty="0"/>
              <a:t>The effects of Prohibition </a:t>
            </a:r>
          </a:p>
          <a:p>
            <a:r>
              <a:rPr lang="en-US" dirty="0"/>
              <a:t>Post-war disillusionment including PTSD</a:t>
            </a:r>
          </a:p>
          <a:p>
            <a:r>
              <a:rPr lang="en-US" dirty="0"/>
              <a:t>Corruption and the stock market</a:t>
            </a:r>
          </a:p>
          <a:p>
            <a:r>
              <a:rPr lang="en-US" dirty="0"/>
              <a:t>The institution of marriage </a:t>
            </a:r>
          </a:p>
          <a:p>
            <a:r>
              <a:rPr lang="en-US" dirty="0"/>
              <a:t>The changing role of women in the 1920’s</a:t>
            </a:r>
          </a:p>
          <a:p>
            <a:r>
              <a:rPr lang="en-US" dirty="0"/>
              <a:t>American materialism in the 1920’s </a:t>
            </a:r>
          </a:p>
          <a:p>
            <a:r>
              <a:rPr lang="en-US" dirty="0"/>
              <a:t>Recklessness (early automobiles </a:t>
            </a:r>
            <a:r>
              <a:rPr lang="en-US" dirty="0" smtClean="0"/>
              <a:t>&amp; alcohol</a:t>
            </a:r>
            <a:r>
              <a:rPr lang="en-US" dirty="0"/>
              <a:t>)</a:t>
            </a:r>
          </a:p>
          <a:p>
            <a:r>
              <a:rPr lang="en-US" dirty="0"/>
              <a:t>Foul play in sports (baseball, golf…) </a:t>
            </a:r>
          </a:p>
        </p:txBody>
      </p:sp>
      <p:sp>
        <p:nvSpPr>
          <p:cNvPr id="5" name="Rectangle 4"/>
          <p:cNvSpPr/>
          <p:nvPr/>
        </p:nvSpPr>
        <p:spPr>
          <a:xfrm>
            <a:off x="193963" y="4724400"/>
            <a:ext cx="4668982" cy="2031325"/>
          </a:xfrm>
          <a:prstGeom prst="rect">
            <a:avLst/>
          </a:prstGeom>
          <a:solidFill>
            <a:schemeClr val="accent1"/>
          </a:solidFill>
        </p:spPr>
        <p:txBody>
          <a:bodyPr wrap="square">
            <a:spAutoFit/>
          </a:bodyPr>
          <a:lstStyle/>
          <a:p>
            <a:pPr algn="ctr"/>
            <a:r>
              <a:rPr lang="en-US" b="1" dirty="0" smtClean="0"/>
              <a:t>Real-life Cast of Characters</a:t>
            </a:r>
            <a:endParaRPr lang="en-US" b="1" dirty="0"/>
          </a:p>
          <a:p>
            <a:r>
              <a:rPr lang="en-US" dirty="0" smtClean="0"/>
              <a:t>F. Scott Fitzgerald (Nick /Gatsby)</a:t>
            </a:r>
          </a:p>
          <a:p>
            <a:r>
              <a:rPr lang="en-US" dirty="0" smtClean="0"/>
              <a:t>Zelda </a:t>
            </a:r>
            <a:r>
              <a:rPr lang="en-US" dirty="0"/>
              <a:t>Fitzgerald (Daisy) </a:t>
            </a:r>
          </a:p>
          <a:p>
            <a:r>
              <a:rPr lang="en-US" dirty="0" smtClean="0"/>
              <a:t>Max </a:t>
            </a:r>
            <a:r>
              <a:rPr lang="en-US" dirty="0" err="1"/>
              <a:t>Gerlach</a:t>
            </a:r>
            <a:r>
              <a:rPr lang="en-US" dirty="0"/>
              <a:t> (Gatsby) </a:t>
            </a:r>
          </a:p>
          <a:p>
            <a:r>
              <a:rPr lang="en-US" dirty="0"/>
              <a:t>Thomas Hitchcock Jr. (Tom) </a:t>
            </a:r>
          </a:p>
          <a:p>
            <a:r>
              <a:rPr lang="en-US" dirty="0"/>
              <a:t>Arnold Rothstein (Meyer </a:t>
            </a:r>
            <a:r>
              <a:rPr lang="en-US" dirty="0" err="1"/>
              <a:t>Wolfsheim</a:t>
            </a:r>
            <a:r>
              <a:rPr lang="en-US" dirty="0"/>
              <a:t>)</a:t>
            </a:r>
          </a:p>
          <a:p>
            <a:r>
              <a:rPr lang="en-US" dirty="0"/>
              <a:t>Edith Cummings (Jordan Baker)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3999"/>
            <a:ext cx="3657600" cy="474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147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a:defRPr/>
            </a:pPr>
            <a:r>
              <a:rPr lang="en-US" b="1" dirty="0"/>
              <a:t>Nick </a:t>
            </a:r>
            <a:r>
              <a:rPr lang="en-US" b="1" dirty="0" err="1"/>
              <a:t>Carraway</a:t>
            </a:r>
            <a:endParaRPr lang="en-US" dirty="0" smtClean="0"/>
          </a:p>
        </p:txBody>
      </p:sp>
      <p:sp>
        <p:nvSpPr>
          <p:cNvPr id="23555" name="Rectangle 3"/>
          <p:cNvSpPr>
            <a:spLocks noGrp="1" noChangeArrowheads="1"/>
          </p:cNvSpPr>
          <p:nvPr>
            <p:ph type="body" idx="1"/>
          </p:nvPr>
        </p:nvSpPr>
        <p:spPr>
          <a:xfrm>
            <a:off x="301752" y="1527048"/>
            <a:ext cx="3432048" cy="4572000"/>
          </a:xfrm>
        </p:spPr>
        <p:txBody>
          <a:bodyPr>
            <a:normAutofit fontScale="70000" lnSpcReduction="20000"/>
          </a:bodyPr>
          <a:lstStyle/>
          <a:p>
            <a:pPr marL="0" indent="0">
              <a:buNone/>
              <a:defRPr/>
            </a:pPr>
            <a:r>
              <a:rPr lang="en-US" dirty="0" smtClean="0"/>
              <a:t>The novel’s narrator.  Nick is also a mid-westerner who moved East.  </a:t>
            </a:r>
          </a:p>
          <a:p>
            <a:pPr marL="0" indent="0">
              <a:buNone/>
              <a:defRPr/>
            </a:pPr>
            <a:endParaRPr lang="en-US" dirty="0" smtClean="0"/>
          </a:p>
          <a:p>
            <a:pPr marL="0" indent="0">
              <a:buNone/>
              <a:defRPr/>
            </a:pPr>
            <a:r>
              <a:rPr lang="en-US" dirty="0" smtClean="0"/>
              <a:t>He happens to be Daisy’s cousin.</a:t>
            </a:r>
          </a:p>
          <a:p>
            <a:pPr marL="0" indent="0">
              <a:buNone/>
              <a:defRPr/>
            </a:pPr>
            <a:endParaRPr lang="en-US" dirty="0"/>
          </a:p>
          <a:p>
            <a:pPr marL="0" indent="0">
              <a:buNone/>
              <a:defRPr/>
            </a:pPr>
            <a:r>
              <a:rPr lang="en-US" dirty="0" smtClean="0"/>
              <a:t>Nick happens to move to a small house next to Gatsby’s mansion in West Egg.  </a:t>
            </a:r>
          </a:p>
          <a:p>
            <a:pPr marL="0" indent="0">
              <a:buNone/>
              <a:defRPr/>
            </a:pPr>
            <a:endParaRPr lang="en-US" dirty="0"/>
          </a:p>
          <a:p>
            <a:pPr marL="0" indent="0">
              <a:buNone/>
              <a:defRPr/>
            </a:pPr>
            <a:r>
              <a:rPr lang="en-US" dirty="0" smtClean="0"/>
              <a:t>His mid-western sensibilities  give us an outsiders perspective on how the wealthy socialites like the </a:t>
            </a:r>
            <a:r>
              <a:rPr lang="en-US" dirty="0" err="1" smtClean="0"/>
              <a:t>Buchanans</a:t>
            </a:r>
            <a:r>
              <a:rPr lang="en-US" dirty="0" smtClean="0"/>
              <a:t> lead their lives. </a:t>
            </a:r>
          </a:p>
          <a:p>
            <a:pPr marL="0" indent="0">
              <a:buNone/>
              <a:defRPr/>
            </a:pP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11308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40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normAutofit/>
          </a:bodyPr>
          <a:lstStyle/>
          <a:p>
            <a:pPr>
              <a:defRPr/>
            </a:pPr>
            <a:r>
              <a:rPr lang="en-US" b="1" dirty="0"/>
              <a:t>Daisy Buchanan</a:t>
            </a:r>
            <a:r>
              <a:rPr lang="en-US" dirty="0"/>
              <a:t> </a:t>
            </a:r>
            <a:endParaRPr lang="en-US" dirty="0" smtClean="0"/>
          </a:p>
        </p:txBody>
      </p:sp>
      <p:sp>
        <p:nvSpPr>
          <p:cNvPr id="24579" name="Rectangle 3"/>
          <p:cNvSpPr>
            <a:spLocks noGrp="1" noChangeArrowheads="1"/>
          </p:cNvSpPr>
          <p:nvPr>
            <p:ph type="body" idx="1"/>
          </p:nvPr>
        </p:nvSpPr>
        <p:spPr>
          <a:xfrm>
            <a:off x="301752" y="1527048"/>
            <a:ext cx="7699248" cy="2054352"/>
          </a:xfrm>
        </p:spPr>
        <p:txBody>
          <a:bodyPr>
            <a:normAutofit fontScale="77500" lnSpcReduction="20000"/>
          </a:bodyPr>
          <a:lstStyle/>
          <a:p>
            <a:pPr marL="0" indent="0">
              <a:buNone/>
              <a:defRPr/>
            </a:pPr>
            <a:r>
              <a:rPr lang="en-US" dirty="0" smtClean="0"/>
              <a:t>Daisy is beautiful and “delicate”. </a:t>
            </a:r>
            <a:r>
              <a:rPr lang="en-US" dirty="0"/>
              <a:t>Gatsby is obsessed with winning Daisy back.  Even the sound of her voice he finds absolutely mesmerizing.  </a:t>
            </a:r>
          </a:p>
          <a:p>
            <a:pPr marL="0" indent="0">
              <a:buNone/>
              <a:defRPr/>
            </a:pPr>
            <a:endParaRPr lang="en-US" dirty="0" smtClean="0"/>
          </a:p>
          <a:p>
            <a:pPr marL="0" indent="0">
              <a:buNone/>
              <a:defRPr/>
            </a:pPr>
            <a:r>
              <a:rPr lang="en-US" dirty="0" smtClean="0"/>
              <a:t>She grew up in a wealthy</a:t>
            </a:r>
            <a:r>
              <a:rPr lang="en-US" dirty="0"/>
              <a:t> </a:t>
            </a:r>
            <a:r>
              <a:rPr lang="en-US" dirty="0" smtClean="0"/>
              <a:t>and privileged family. She married a very wealthy man, Tom Buchanan, who is considered  part of the “old money” elite.  </a:t>
            </a:r>
          </a:p>
          <a:p>
            <a:pPr marL="0" indent="0">
              <a:buNone/>
              <a:defRPr/>
            </a:pPr>
            <a:endParaRPr lang="en-US" dirty="0"/>
          </a:p>
          <a:p>
            <a:pPr marL="0" indent="0">
              <a:buNone/>
              <a:defRPr/>
            </a:pPr>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4562929" cy="294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78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 Buchanan</a:t>
            </a:r>
            <a:endParaRPr lang="en-US" dirty="0"/>
          </a:p>
        </p:txBody>
      </p:sp>
      <p:sp>
        <p:nvSpPr>
          <p:cNvPr id="4" name="Rectangle 3"/>
          <p:cNvSpPr/>
          <p:nvPr/>
        </p:nvSpPr>
        <p:spPr>
          <a:xfrm>
            <a:off x="304800" y="1600200"/>
            <a:ext cx="3276600" cy="4401205"/>
          </a:xfrm>
          <a:prstGeom prst="rect">
            <a:avLst/>
          </a:prstGeom>
        </p:spPr>
        <p:txBody>
          <a:bodyPr wrap="square">
            <a:spAutoFit/>
          </a:bodyPr>
          <a:lstStyle/>
          <a:p>
            <a:r>
              <a:rPr lang="en-US" sz="2000" dirty="0"/>
              <a:t>Daisy's hulking brute of a husband. Tom comes from an old, wealthy Chicago family and takes pride in his rough ways. </a:t>
            </a:r>
            <a:endParaRPr lang="en-US" sz="2000" dirty="0" smtClean="0"/>
          </a:p>
          <a:p>
            <a:endParaRPr lang="en-US" sz="2000" dirty="0"/>
          </a:p>
          <a:p>
            <a:endParaRPr lang="en-US" sz="2000" dirty="0" smtClean="0"/>
          </a:p>
          <a:p>
            <a:r>
              <a:rPr lang="en-US" sz="2000" dirty="0" smtClean="0"/>
              <a:t>He </a:t>
            </a:r>
            <a:r>
              <a:rPr lang="en-US" sz="2000" dirty="0"/>
              <a:t>leads a life of luxury in East Egg, playing polo, riding horses, and driving fast cars</a:t>
            </a:r>
            <a:r>
              <a:rPr lang="en-US" sz="2000" dirty="0" smtClean="0"/>
              <a:t>. He commands attention through his wealth, physical size, and obnoxious behavior.  </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733800" cy="470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806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Jordan Baker</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37"/>
          <a:stretch/>
        </p:blipFill>
        <p:spPr bwMode="auto">
          <a:xfrm>
            <a:off x="304800" y="1589314"/>
            <a:ext cx="3523343" cy="450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91000" y="1676400"/>
            <a:ext cx="4572000" cy="3693319"/>
          </a:xfrm>
          <a:prstGeom prst="rect">
            <a:avLst/>
          </a:prstGeom>
        </p:spPr>
        <p:txBody>
          <a:bodyPr>
            <a:spAutoFit/>
          </a:bodyPr>
          <a:lstStyle/>
          <a:p>
            <a:r>
              <a:rPr lang="en-US" dirty="0"/>
              <a:t>Professional golfer </a:t>
            </a:r>
            <a:r>
              <a:rPr lang="en-US" dirty="0" smtClean="0"/>
              <a:t>known for her </a:t>
            </a:r>
            <a:r>
              <a:rPr lang="en-US" dirty="0"/>
              <a:t>questionable integrity. </a:t>
            </a:r>
            <a:endParaRPr lang="en-US" dirty="0" smtClean="0"/>
          </a:p>
          <a:p>
            <a:endParaRPr lang="en-US" dirty="0"/>
          </a:p>
          <a:p>
            <a:endParaRPr lang="en-US" dirty="0" smtClean="0"/>
          </a:p>
          <a:p>
            <a:r>
              <a:rPr lang="en-US" dirty="0" smtClean="0"/>
              <a:t>A friend of Daisy’s, she also represents women of this elite social class.  She is used to being admired by women wherever she goes.  </a:t>
            </a:r>
          </a:p>
          <a:p>
            <a:endParaRPr lang="en-US" dirty="0" smtClean="0"/>
          </a:p>
          <a:p>
            <a:r>
              <a:rPr lang="en-US" dirty="0" smtClean="0"/>
              <a:t>Fitzgerald often wrote about athletic women who played sports such as golf or tennis.  This was considered very modern at the time. </a:t>
            </a:r>
            <a:endParaRPr lang="en-US" dirty="0"/>
          </a:p>
        </p:txBody>
      </p:sp>
    </p:spTree>
    <p:extLst>
      <p:ext uri="{BB962C8B-B14F-4D97-AF65-F5344CB8AC3E}">
        <p14:creationId xmlns:p14="http://schemas.microsoft.com/office/powerpoint/2010/main" val="528777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Meyer </a:t>
            </a:r>
            <a:r>
              <a:rPr lang="en-US" b="1" dirty="0" err="1"/>
              <a:t>Wolfshiem</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01800"/>
            <a:ext cx="38671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9486" y="1776186"/>
            <a:ext cx="3581400" cy="3970318"/>
          </a:xfrm>
          <a:prstGeom prst="rect">
            <a:avLst/>
          </a:prstGeom>
        </p:spPr>
        <p:txBody>
          <a:bodyPr wrap="square">
            <a:spAutoFit/>
          </a:bodyPr>
          <a:lstStyle/>
          <a:p>
            <a:r>
              <a:rPr lang="en-US" sz="2800" dirty="0"/>
              <a:t>Gatsby's business associate and link to organized crime. </a:t>
            </a:r>
            <a:endParaRPr lang="en-US" sz="2800" dirty="0" smtClean="0"/>
          </a:p>
          <a:p>
            <a:endParaRPr lang="en-US" sz="2800" dirty="0"/>
          </a:p>
          <a:p>
            <a:r>
              <a:rPr lang="en-US" sz="2800" dirty="0" smtClean="0"/>
              <a:t>A </a:t>
            </a:r>
            <a:r>
              <a:rPr lang="en-US" sz="2800" dirty="0"/>
              <a:t>professional </a:t>
            </a:r>
            <a:r>
              <a:rPr lang="en-US" sz="2800" dirty="0" smtClean="0"/>
              <a:t>gambler, </a:t>
            </a:r>
            <a:r>
              <a:rPr lang="en-US" sz="2800" dirty="0" err="1" smtClean="0"/>
              <a:t>Wolfshiem</a:t>
            </a:r>
            <a:r>
              <a:rPr lang="en-US" sz="2800" dirty="0" smtClean="0"/>
              <a:t> </a:t>
            </a:r>
            <a:r>
              <a:rPr lang="en-US" sz="2800" dirty="0"/>
              <a:t>is attributed with fixing the 1919 World Series. </a:t>
            </a:r>
            <a:endParaRPr lang="en-US" sz="2800" dirty="0"/>
          </a:p>
        </p:txBody>
      </p:sp>
    </p:spTree>
    <p:extLst>
      <p:ext uri="{BB962C8B-B14F-4D97-AF65-F5344CB8AC3E}">
        <p14:creationId xmlns:p14="http://schemas.microsoft.com/office/powerpoint/2010/main" val="3091690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dirty="0" smtClean="0"/>
              <a:t>George and Myrtle Wilson</a:t>
            </a: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4140104"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3" r="27435"/>
          <a:stretch/>
        </p:blipFill>
        <p:spPr bwMode="auto">
          <a:xfrm>
            <a:off x="4597304" y="2035753"/>
            <a:ext cx="4245429" cy="3002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5334000"/>
            <a:ext cx="8385533" cy="381000"/>
          </a:xfrm>
          <a:prstGeom prst="rect">
            <a:avLst/>
          </a:prstGeom>
          <a:noFill/>
        </p:spPr>
        <p:txBody>
          <a:bodyPr wrap="square" rtlCol="0">
            <a:spAutoFit/>
          </a:bodyPr>
          <a:lstStyle/>
          <a:p>
            <a:r>
              <a:rPr lang="en-US" dirty="0" smtClean="0"/>
              <a:t>           A local auto mechanic		  George’s wife (Tom’s mistress)</a:t>
            </a:r>
            <a:endParaRPr lang="en-US" dirty="0"/>
          </a:p>
        </p:txBody>
      </p:sp>
    </p:spTree>
    <p:extLst>
      <p:ext uri="{BB962C8B-B14F-4D97-AF65-F5344CB8AC3E}">
        <p14:creationId xmlns:p14="http://schemas.microsoft.com/office/powerpoint/2010/main" val="347134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buNone/>
            </a:pPr>
            <a:r>
              <a:rPr lang="en-US" dirty="0" smtClean="0"/>
              <a:t>Not done from this point on…</a:t>
            </a:r>
            <a:endParaRPr lang="en-US" dirty="0"/>
          </a:p>
        </p:txBody>
      </p:sp>
    </p:spTree>
    <p:extLst>
      <p:ext uri="{BB962C8B-B14F-4D97-AF65-F5344CB8AC3E}">
        <p14:creationId xmlns:p14="http://schemas.microsoft.com/office/powerpoint/2010/main" val="3368857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smtClean="0"/>
              <a:t>Settings in </a:t>
            </a:r>
            <a:r>
              <a:rPr lang="en-US" u="sng" smtClean="0"/>
              <a:t>The Great Gatsby</a:t>
            </a:r>
            <a:endParaRPr lang="en-US" smtClean="0"/>
          </a:p>
        </p:txBody>
      </p:sp>
      <p:sp>
        <p:nvSpPr>
          <p:cNvPr id="26627" name="Rectangle 3"/>
          <p:cNvSpPr>
            <a:spLocks noGrp="1" noChangeArrowheads="1"/>
          </p:cNvSpPr>
          <p:nvPr>
            <p:ph type="body" sz="half" idx="1"/>
          </p:nvPr>
        </p:nvSpPr>
        <p:spPr/>
        <p:txBody>
          <a:bodyPr/>
          <a:lstStyle/>
          <a:p>
            <a:pPr eaLnBrk="1" hangingPunct="1">
              <a:defRPr/>
            </a:pPr>
            <a:r>
              <a:rPr lang="en-US" smtClean="0"/>
              <a:t>West Egg- where Nick and Gatsby live, represents new money</a:t>
            </a:r>
          </a:p>
          <a:p>
            <a:pPr eaLnBrk="1" hangingPunct="1">
              <a:defRPr/>
            </a:pPr>
            <a:r>
              <a:rPr lang="en-US" smtClean="0"/>
              <a:t>East Egg- where Daisy lives, the more fashionable area, represents old money</a:t>
            </a:r>
          </a:p>
        </p:txBody>
      </p:sp>
      <p:sp>
        <p:nvSpPr>
          <p:cNvPr id="26630" name="Rectangle 6"/>
          <p:cNvSpPr>
            <a:spLocks noGrp="1" noChangeArrowheads="1"/>
          </p:cNvSpPr>
          <p:nvPr>
            <p:ph type="body" sz="half" idx="2"/>
          </p:nvPr>
        </p:nvSpPr>
        <p:spPr/>
        <p:txBody>
          <a:bodyPr/>
          <a:lstStyle/>
          <a:p>
            <a:pPr eaLnBrk="1" hangingPunct="1">
              <a:buFont typeface="Wingdings" pitchFamily="2" charset="2"/>
              <a:buNone/>
              <a:defRPr/>
            </a:pPr>
            <a:endParaRPr lang="en-US" smtClean="0"/>
          </a:p>
        </p:txBody>
      </p:sp>
      <p:pic>
        <p:nvPicPr>
          <p:cNvPr id="13317" name="Picture 10"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3434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11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499"/>
                                          </p:stCondLst>
                                        </p:cTn>
                                        <p:tgtEl>
                                          <p:spTgt spid="2663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P spid="2663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mtClean="0"/>
              <a:t>Settings in </a:t>
            </a:r>
            <a:r>
              <a:rPr lang="en-US" u="sng" smtClean="0"/>
              <a:t>The Great Gatsby</a:t>
            </a:r>
            <a:endParaRPr lang="en-US" smtClean="0"/>
          </a:p>
        </p:txBody>
      </p:sp>
      <p:sp>
        <p:nvSpPr>
          <p:cNvPr id="28675" name="Rectangle 3"/>
          <p:cNvSpPr>
            <a:spLocks noGrp="1" noChangeArrowheads="1"/>
          </p:cNvSpPr>
          <p:nvPr>
            <p:ph type="body" idx="1"/>
          </p:nvPr>
        </p:nvSpPr>
        <p:spPr/>
        <p:txBody>
          <a:bodyPr/>
          <a:lstStyle/>
          <a:p>
            <a:pPr eaLnBrk="1" hangingPunct="1">
              <a:defRPr/>
            </a:pPr>
            <a:r>
              <a:rPr lang="en-US" smtClean="0"/>
              <a:t>The City- New York City, where the characters escape to for work and play </a:t>
            </a:r>
          </a:p>
          <a:p>
            <a:pPr eaLnBrk="1" hangingPunct="1">
              <a:defRPr/>
            </a:pPr>
            <a:r>
              <a:rPr lang="en-US" smtClean="0"/>
              <a:t>The Valley of Ashes- between the City and West Egg, where Wilson’s</a:t>
            </a:r>
          </a:p>
          <a:p>
            <a:pPr eaLnBrk="1" hangingPunct="1">
              <a:buFont typeface="Wingdings" pitchFamily="2" charset="2"/>
              <a:buNone/>
              <a:defRPr/>
            </a:pPr>
            <a:r>
              <a:rPr lang="en-US" smtClean="0"/>
              <a:t>   gas station is</a:t>
            </a:r>
          </a:p>
          <a:p>
            <a:pPr eaLnBrk="1" hangingPunct="1">
              <a:defRPr/>
            </a:pPr>
            <a:endParaRPr lang="en-US" smtClean="0"/>
          </a:p>
        </p:txBody>
      </p:sp>
      <p:pic>
        <p:nvPicPr>
          <p:cNvPr id="14340" name="Picture 4" descr="time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29000"/>
            <a:ext cx="31051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69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t>Symbols in </a:t>
            </a:r>
            <a:r>
              <a:rPr lang="en-US" u="sng" smtClean="0"/>
              <a:t>The Great Gatsby</a:t>
            </a:r>
            <a:endParaRPr lang="en-US" smtClean="0"/>
          </a:p>
        </p:txBody>
      </p:sp>
      <p:sp>
        <p:nvSpPr>
          <p:cNvPr id="27651" name="Rectangle 3"/>
          <p:cNvSpPr>
            <a:spLocks noGrp="1" noChangeArrowheads="1"/>
          </p:cNvSpPr>
          <p:nvPr>
            <p:ph type="body" idx="1"/>
          </p:nvPr>
        </p:nvSpPr>
        <p:spPr/>
        <p:txBody>
          <a:bodyPr/>
          <a:lstStyle/>
          <a:p>
            <a:pPr eaLnBrk="1" hangingPunct="1">
              <a:defRPr/>
            </a:pPr>
            <a:r>
              <a:rPr lang="en-US" smtClean="0"/>
              <a:t>Green Light- at the end of Daisy’s dock and visible from Gatsby’s mansion.  Represents Gatsby's hopes and dreams about Daisy.</a:t>
            </a:r>
          </a:p>
        </p:txBody>
      </p:sp>
      <p:pic>
        <p:nvPicPr>
          <p:cNvPr id="15364" name="Picture 5" descr="bulb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5052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08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4313531"/>
            <a:ext cx="5783366" cy="1815882"/>
          </a:xfrm>
          <a:prstGeom prst="rect">
            <a:avLst/>
          </a:prstGeom>
          <a:noFill/>
        </p:spPr>
        <p:txBody>
          <a:bodyPr wrap="square" rtlCol="0">
            <a:spAutoFit/>
          </a:bodyPr>
          <a:lstStyle/>
          <a:p>
            <a:pPr algn="ctr"/>
            <a:r>
              <a:rPr lang="en-US" sz="3200" dirty="0" smtClean="0"/>
              <a:t>F. Scott Fitzgerald</a:t>
            </a:r>
            <a:br>
              <a:rPr lang="en-US" sz="3200" dirty="0" smtClean="0"/>
            </a:br>
            <a:r>
              <a:rPr lang="en-US" sz="3200" dirty="0" smtClean="0"/>
              <a:t>1896-1940</a:t>
            </a:r>
            <a:r>
              <a:rPr lang="en-US" sz="2400" dirty="0" smtClean="0"/>
              <a:t/>
            </a:r>
            <a:br>
              <a:rPr lang="en-US" sz="2400" dirty="0" smtClean="0"/>
            </a:br>
            <a:r>
              <a:rPr lang="en-US" sz="2400" dirty="0" smtClean="0"/>
              <a:t/>
            </a:r>
            <a:br>
              <a:rPr lang="en-US" sz="2400" dirty="0" smtClean="0"/>
            </a:br>
            <a:r>
              <a:rPr lang="en-US" sz="2400" dirty="0" smtClean="0"/>
              <a:t>A Short Biography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762000"/>
            <a:ext cx="2379808" cy="2971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91838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eaLnBrk="1" hangingPunct="1">
              <a:defRPr/>
            </a:pPr>
            <a:r>
              <a:rPr lang="en-US" smtClean="0"/>
              <a:t>Symbols in </a:t>
            </a:r>
            <a:r>
              <a:rPr lang="en-US" u="sng" smtClean="0"/>
              <a:t>The Great Gatsby</a:t>
            </a:r>
            <a:endParaRPr lang="en-US" smtClean="0"/>
          </a:p>
        </p:txBody>
      </p:sp>
      <p:sp>
        <p:nvSpPr>
          <p:cNvPr id="30723" name="Rectangle 3"/>
          <p:cNvSpPr>
            <a:spLocks noGrp="1" noChangeArrowheads="1"/>
          </p:cNvSpPr>
          <p:nvPr>
            <p:ph type="body" idx="1"/>
          </p:nvPr>
        </p:nvSpPr>
        <p:spPr/>
        <p:txBody>
          <a:bodyPr/>
          <a:lstStyle/>
          <a:p>
            <a:pPr eaLnBrk="1" hangingPunct="1">
              <a:defRPr/>
            </a:pPr>
            <a:r>
              <a:rPr lang="en-US" smtClean="0"/>
              <a:t>The Valley of Ashes- the area between West Egg and New York City.  It is a desolate area filled with industrial waste.  It represents the social and moral decay of society during the 1920’s.  It also shows the negative effects of greed.</a:t>
            </a:r>
          </a:p>
        </p:txBody>
      </p:sp>
    </p:spTree>
    <p:extLst>
      <p:ext uri="{BB962C8B-B14F-4D97-AF65-F5344CB8AC3E}">
        <p14:creationId xmlns:p14="http://schemas.microsoft.com/office/powerpoint/2010/main" val="394899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mtClean="0"/>
              <a:t>Symbols in </a:t>
            </a:r>
            <a:r>
              <a:rPr lang="en-US" u="sng" smtClean="0"/>
              <a:t>The Great Gatsby</a:t>
            </a:r>
            <a:endParaRPr lang="en-US" smtClean="0"/>
          </a:p>
        </p:txBody>
      </p:sp>
      <p:sp>
        <p:nvSpPr>
          <p:cNvPr id="31747" name="Rectangle 3"/>
          <p:cNvSpPr>
            <a:spLocks noGrp="1" noChangeArrowheads="1"/>
          </p:cNvSpPr>
          <p:nvPr>
            <p:ph type="body" idx="1"/>
          </p:nvPr>
        </p:nvSpPr>
        <p:spPr/>
        <p:txBody>
          <a:bodyPr/>
          <a:lstStyle/>
          <a:p>
            <a:pPr eaLnBrk="1" hangingPunct="1">
              <a:defRPr/>
            </a:pPr>
            <a:r>
              <a:rPr lang="en-US" smtClean="0"/>
              <a:t>The Eyes of Dr. T. J. Ekleburg- A decaying billboard in the Valley of Ashes with eyes advertising an optometrist. There are multiple proposed meanings, including the representation of God’s moral judgment on society.</a:t>
            </a:r>
          </a:p>
        </p:txBody>
      </p:sp>
      <p:pic>
        <p:nvPicPr>
          <p:cNvPr id="17412" name="Picture 6" descr="MMj028386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038600"/>
            <a:ext cx="18018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http://images.google.com/images?q=tbn:gAC1WmguZHg6DM:http://www.wendyidele.com/Images%2520For%2520Stock/vision/eye%2520glasses%2520on%2520wallpaper_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343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4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mtClean="0"/>
              <a:t>Important Quotes</a:t>
            </a:r>
          </a:p>
        </p:txBody>
      </p:sp>
      <p:sp>
        <p:nvSpPr>
          <p:cNvPr id="36867" name="Rectangle 3"/>
          <p:cNvSpPr>
            <a:spLocks noGrp="1" noChangeArrowheads="1"/>
          </p:cNvSpPr>
          <p:nvPr>
            <p:ph type="body" idx="1"/>
          </p:nvPr>
        </p:nvSpPr>
        <p:spPr/>
        <p:txBody>
          <a:bodyPr/>
          <a:lstStyle/>
          <a:p>
            <a:pPr eaLnBrk="1" hangingPunct="1">
              <a:defRPr/>
            </a:pPr>
            <a:r>
              <a:rPr lang="en-US" smtClean="0"/>
              <a:t>“I hope she’ll be a fool- that’s the best thing a girl can be in this world, a beautiful little fool.”</a:t>
            </a:r>
          </a:p>
          <a:p>
            <a:pPr eaLnBrk="1" hangingPunct="1">
              <a:buFont typeface="Wingdings" pitchFamily="2" charset="2"/>
              <a:buNone/>
              <a:defRPr/>
            </a:pPr>
            <a:r>
              <a:rPr lang="en-US" smtClean="0"/>
              <a:t>	Daisy’s description of her daughter</a:t>
            </a:r>
          </a:p>
          <a:p>
            <a:pPr eaLnBrk="1" hangingPunct="1">
              <a:defRPr/>
            </a:pPr>
            <a:r>
              <a:rPr lang="en-US" smtClean="0"/>
              <a:t>“So we beat on, boats against the current, borne back ceaselessly into the past.” –the last line of the novel</a:t>
            </a:r>
          </a:p>
        </p:txBody>
      </p:sp>
    </p:spTree>
    <p:extLst>
      <p:ext uri="{BB962C8B-B14F-4D97-AF65-F5344CB8AC3E}">
        <p14:creationId xmlns:p14="http://schemas.microsoft.com/office/powerpoint/2010/main" val="166292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mtClean="0"/>
              <a:t>Important Quotes</a:t>
            </a:r>
          </a:p>
        </p:txBody>
      </p:sp>
      <p:sp>
        <p:nvSpPr>
          <p:cNvPr id="37891" name="Rectangle 3"/>
          <p:cNvSpPr>
            <a:spLocks noGrp="1" noChangeArrowheads="1"/>
          </p:cNvSpPr>
          <p:nvPr>
            <p:ph type="body" idx="1"/>
          </p:nvPr>
        </p:nvSpPr>
        <p:spPr/>
        <p:txBody>
          <a:bodyPr/>
          <a:lstStyle/>
          <a:p>
            <a:pPr eaLnBrk="1" hangingPunct="1">
              <a:defRPr/>
            </a:pPr>
            <a:r>
              <a:rPr lang="en-US" smtClean="0"/>
              <a:t>"They were careless people, Tom and Daisy- they smashed up things and creatures and then retreated back into their money or their vast carelessness or whatever it was that kept them together, and let other people clean up the mess they had made." – Nick’s description of Tom and Daisy</a:t>
            </a:r>
          </a:p>
        </p:txBody>
      </p:sp>
    </p:spTree>
    <p:extLst>
      <p:ext uri="{BB962C8B-B14F-4D97-AF65-F5344CB8AC3E}">
        <p14:creationId xmlns:p14="http://schemas.microsoft.com/office/powerpoint/2010/main" val="263548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smtClean="0"/>
              <a:t>The American Dream</a:t>
            </a:r>
          </a:p>
        </p:txBody>
      </p:sp>
      <p:sp>
        <p:nvSpPr>
          <p:cNvPr id="41987" name="Rectangle 3"/>
          <p:cNvSpPr>
            <a:spLocks noGrp="1" noChangeArrowheads="1"/>
          </p:cNvSpPr>
          <p:nvPr>
            <p:ph type="body" sz="half" idx="1"/>
          </p:nvPr>
        </p:nvSpPr>
        <p:spPr/>
        <p:txBody>
          <a:bodyPr/>
          <a:lstStyle/>
          <a:p>
            <a:pPr eaLnBrk="1" hangingPunct="1">
              <a:defRPr/>
            </a:pPr>
            <a:r>
              <a:rPr lang="en-US" smtClean="0"/>
              <a:t>Gatsby is the ideal image of one who has achieved the American Dream.</a:t>
            </a:r>
          </a:p>
          <a:p>
            <a:pPr eaLnBrk="1" hangingPunct="1">
              <a:defRPr/>
            </a:pPr>
            <a:r>
              <a:rPr lang="en-US" smtClean="0"/>
              <a:t>What is the American Dream and who has achieved it in our time?</a:t>
            </a:r>
          </a:p>
          <a:p>
            <a:pPr eaLnBrk="1" hangingPunct="1">
              <a:defRPr/>
            </a:pPr>
            <a:endParaRPr lang="en-US" smtClean="0"/>
          </a:p>
        </p:txBody>
      </p:sp>
      <p:pic>
        <p:nvPicPr>
          <p:cNvPr id="20484" name="Picture 6" descr="http://images.google.com/images?q=tbn:7Zq43gYg3reO0M:http://www.usrelocationservices.com/index_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38375"/>
            <a:ext cx="40767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89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mtClean="0"/>
              <a:t>American Dream Cont.</a:t>
            </a:r>
          </a:p>
        </p:txBody>
      </p:sp>
      <p:pic>
        <p:nvPicPr>
          <p:cNvPr id="21507" name="Picture 5" descr="http://images.google.com/images?q=tbn:dCncc8xvw5ikrM:http://www.historyplace.com/specials/calendar/docs-pix/clint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16113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p:cNvSpPr>
            <a:spLocks noGrp="1" noChangeArrowheads="1"/>
          </p:cNvSpPr>
          <p:nvPr>
            <p:ph type="body" idx="1"/>
          </p:nvPr>
        </p:nvSpPr>
        <p:spPr>
          <a:xfrm>
            <a:off x="457200" y="5410200"/>
            <a:ext cx="609600" cy="715963"/>
          </a:xfrm>
        </p:spPr>
        <p:txBody>
          <a:bodyPr/>
          <a:lstStyle/>
          <a:p>
            <a:pPr eaLnBrk="1" hangingPunct="1">
              <a:defRPr/>
            </a:pPr>
            <a:endParaRPr lang="en-US" smtClean="0"/>
          </a:p>
        </p:txBody>
      </p:sp>
      <p:pic>
        <p:nvPicPr>
          <p:cNvPr id="21509" name="Picture 8" descr="http://images.google.com/images?q=tbn:d0HEEqZe47z1sM:http://www.king-stephen.com/sitebuilder/images/steven_king-149x2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447800"/>
            <a:ext cx="2028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http://images.google.com/images?q=tbn:Q_o2TNupo9sOxM:http://www.cojeco.cz/attach/photos/lide/Gates_389873/Bill-Gates-1max.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057400"/>
            <a:ext cx="1624013"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http://images.google.com/images?q=tbn:egBnGM5BJTP3eM:http://msnbcmedia.msn.com/j/ap/87ea65b0-b25c-4548-a614-e0c0393d6888.widec.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1905000"/>
            <a:ext cx="178911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4" descr="http://images.google.com/images?q=tbn:AebkONV-jj69nM:http://www.gabriels.com/roombios/images/Maya-Angelou.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4800600"/>
            <a:ext cx="97155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6" descr="http://images.google.com/images?q=tbn:FwPM3knzwqJTjM:http://www.raceworldnc.com/categories/dale-earnhardt/images/dale-earnhardt.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4724400"/>
            <a:ext cx="22066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8" descr="http://images.google.com/images?q=tbn:Ul0ChTn_Dk1kaM:http://kendra302.tripod.com/photos/kelly_clarkson.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19200" y="4800600"/>
            <a:ext cx="193198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68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smtClean="0"/>
              <a:t>Old Money Vs. New Money</a:t>
            </a:r>
          </a:p>
        </p:txBody>
      </p:sp>
      <p:sp>
        <p:nvSpPr>
          <p:cNvPr id="43011" name="Rectangle 3"/>
          <p:cNvSpPr>
            <a:spLocks noGrp="1" noChangeArrowheads="1"/>
          </p:cNvSpPr>
          <p:nvPr>
            <p:ph type="body" sz="half" idx="1"/>
          </p:nvPr>
        </p:nvSpPr>
        <p:spPr/>
        <p:txBody>
          <a:bodyPr/>
          <a:lstStyle/>
          <a:p>
            <a:pPr eaLnBrk="1" hangingPunct="1">
              <a:defRPr/>
            </a:pPr>
            <a:r>
              <a:rPr lang="en-US" smtClean="0"/>
              <a:t>New Money:</a:t>
            </a:r>
          </a:p>
          <a:p>
            <a:pPr eaLnBrk="1" hangingPunct="1">
              <a:defRPr/>
            </a:pPr>
            <a:r>
              <a:rPr lang="en-US" smtClean="0"/>
              <a:t>Someone who has achieved the American Dream</a:t>
            </a:r>
          </a:p>
          <a:p>
            <a:pPr eaLnBrk="1" hangingPunct="1">
              <a:defRPr/>
            </a:pPr>
            <a:r>
              <a:rPr lang="en-US" smtClean="0"/>
              <a:t>Not as respected in the 1920’s</a:t>
            </a:r>
          </a:p>
          <a:p>
            <a:pPr eaLnBrk="1" hangingPunct="1">
              <a:defRPr/>
            </a:pPr>
            <a:endParaRPr lang="en-US" smtClean="0"/>
          </a:p>
        </p:txBody>
      </p:sp>
      <p:sp>
        <p:nvSpPr>
          <p:cNvPr id="43012" name="Rectangle 4"/>
          <p:cNvSpPr>
            <a:spLocks noGrp="1" noChangeArrowheads="1"/>
          </p:cNvSpPr>
          <p:nvPr>
            <p:ph type="body" sz="half" idx="2"/>
          </p:nvPr>
        </p:nvSpPr>
        <p:spPr/>
        <p:txBody>
          <a:bodyPr/>
          <a:lstStyle/>
          <a:p>
            <a:pPr eaLnBrk="1" hangingPunct="1">
              <a:defRPr/>
            </a:pPr>
            <a:r>
              <a:rPr lang="en-US" smtClean="0"/>
              <a:t>Old Money</a:t>
            </a:r>
          </a:p>
          <a:p>
            <a:pPr eaLnBrk="1" hangingPunct="1">
              <a:defRPr/>
            </a:pPr>
            <a:r>
              <a:rPr lang="en-US" smtClean="0"/>
              <a:t>Money from family wealth</a:t>
            </a:r>
          </a:p>
          <a:p>
            <a:pPr eaLnBrk="1" hangingPunct="1">
              <a:defRPr/>
            </a:pPr>
            <a:r>
              <a:rPr lang="en-US" smtClean="0"/>
              <a:t>Born rich</a:t>
            </a:r>
          </a:p>
          <a:p>
            <a:pPr eaLnBrk="1" hangingPunct="1">
              <a:defRPr/>
            </a:pPr>
            <a:r>
              <a:rPr lang="en-US" smtClean="0"/>
              <a:t>Not earned through work done by yourself</a:t>
            </a:r>
          </a:p>
          <a:p>
            <a:pPr eaLnBrk="1" hangingPunct="1">
              <a:defRPr/>
            </a:pPr>
            <a:r>
              <a:rPr lang="en-US" smtClean="0"/>
              <a:t>Respected above all in the 1920’s</a:t>
            </a:r>
          </a:p>
        </p:txBody>
      </p:sp>
      <p:pic>
        <p:nvPicPr>
          <p:cNvPr id="43016" name="Picture 8" descr="http://images.google.com/images?q=tbn:VgX3DSWakuwVfM:http://www.wireless-dimensions.com/signs/Promo%2520Dollar%2520fro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746625"/>
            <a:ext cx="2438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additive="base">
                                        <p:cTn id="7" dur="500" fill="hold"/>
                                        <p:tgtEl>
                                          <p:spTgt spid="43016"/>
                                        </p:tgtEl>
                                        <p:attrNameLst>
                                          <p:attrName>ppt_x</p:attrName>
                                        </p:attrNameLst>
                                      </p:cBhvr>
                                      <p:tavLst>
                                        <p:tav tm="0">
                                          <p:val>
                                            <p:strVal val="0-#ppt_w/2"/>
                                          </p:val>
                                        </p:tav>
                                        <p:tav tm="100000">
                                          <p:val>
                                            <p:strVal val="#ppt_x"/>
                                          </p:val>
                                        </p:tav>
                                      </p:tavLst>
                                    </p:anim>
                                    <p:anim calcmode="lin" valueType="num">
                                      <p:cBhvr additive="base">
                                        <p:cTn id="8"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12618"/>
            <a:ext cx="4343400" cy="5509200"/>
          </a:xfrm>
          <a:prstGeom prst="rect">
            <a:avLst/>
          </a:prstGeom>
          <a:noFill/>
        </p:spPr>
        <p:txBody>
          <a:bodyPr wrap="square" rtlCol="0">
            <a:spAutoFit/>
          </a:bodyPr>
          <a:lstStyle/>
          <a:p>
            <a:r>
              <a:rPr lang="en-US" sz="2200" dirty="0" smtClean="0"/>
              <a:t>Francis Scott Key Fitzgerald was born in </a:t>
            </a:r>
            <a:r>
              <a:rPr lang="en-US" sz="2200" b="1" dirty="0" smtClean="0"/>
              <a:t>St. Paul, Minnesota </a:t>
            </a:r>
            <a:r>
              <a:rPr lang="en-US" sz="2200" dirty="0" smtClean="0"/>
              <a:t>on September 24, 1896.  His family lived in a building called the San Mateo Flats in a neighborhood that did not have electricity until 1911.  </a:t>
            </a:r>
          </a:p>
          <a:p>
            <a:endParaRPr lang="en-US" sz="2200" dirty="0"/>
          </a:p>
          <a:p>
            <a:r>
              <a:rPr lang="en-US" sz="2200" dirty="0" smtClean="0"/>
              <a:t>Two </a:t>
            </a:r>
            <a:r>
              <a:rPr lang="en-US" sz="2200" dirty="0"/>
              <a:t>sisters, ages one and three, had died from influenza shortly before his birth. Probably because of this, </a:t>
            </a:r>
            <a:r>
              <a:rPr lang="en-US" sz="2200" b="1" dirty="0"/>
              <a:t>his </a:t>
            </a:r>
            <a:r>
              <a:rPr lang="en-US" sz="2200" b="1" dirty="0" smtClean="0"/>
              <a:t>mother became </a:t>
            </a:r>
            <a:r>
              <a:rPr lang="en-US" sz="2200" b="1" dirty="0"/>
              <a:t>overly </a:t>
            </a:r>
            <a:r>
              <a:rPr lang="en-US" sz="2200" b="1" dirty="0" smtClean="0"/>
              <a:t>protective</a:t>
            </a:r>
            <a:r>
              <a:rPr lang="en-US" sz="2200" dirty="0" smtClean="0"/>
              <a:t>.  </a:t>
            </a:r>
          </a:p>
          <a:p>
            <a:endParaRPr lang="en-US" sz="2200" dirty="0"/>
          </a:p>
          <a:p>
            <a:r>
              <a:rPr lang="en-US" sz="2200" dirty="0" smtClean="0"/>
              <a:t>Five years later, Fitzgerald’s sister, Annabelle, was born.</a:t>
            </a:r>
            <a:endParaRPr lang="en-US" sz="2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121" r="12413"/>
          <a:stretch/>
        </p:blipFill>
        <p:spPr>
          <a:xfrm>
            <a:off x="808714" y="304800"/>
            <a:ext cx="2571795" cy="2819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61" y="3352800"/>
            <a:ext cx="2505099" cy="2960916"/>
          </a:xfrm>
          <a:prstGeom prst="rect">
            <a:avLst/>
          </a:prstGeom>
        </p:spPr>
      </p:pic>
    </p:spTree>
    <p:extLst>
      <p:ext uri="{BB962C8B-B14F-4D97-AF65-F5344CB8AC3E}">
        <p14:creationId xmlns:p14="http://schemas.microsoft.com/office/powerpoint/2010/main" val="3864446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600" y="3381452"/>
            <a:ext cx="5063836" cy="2677656"/>
          </a:xfrm>
          <a:prstGeom prst="rect">
            <a:avLst/>
          </a:prstGeom>
          <a:noFill/>
        </p:spPr>
        <p:txBody>
          <a:bodyPr wrap="square" rtlCol="0">
            <a:spAutoFit/>
          </a:bodyPr>
          <a:lstStyle/>
          <a:p>
            <a:r>
              <a:rPr lang="en-US" sz="2400" dirty="0" smtClean="0"/>
              <a:t>His parents, although poor, had some social status. </a:t>
            </a:r>
          </a:p>
          <a:p>
            <a:endParaRPr lang="en-US" sz="2400" dirty="0"/>
          </a:p>
          <a:p>
            <a:r>
              <a:rPr lang="en-US" sz="2400" dirty="0" smtClean="0"/>
              <a:t>Fitzgerald was named after his second cousin, Francis Scott Key, the author of “The Star-Spangled Banner.”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640" y="3381452"/>
            <a:ext cx="3263838" cy="2790747"/>
          </a:xfrm>
          <a:prstGeom prst="rect">
            <a:avLst/>
          </a:prstGeom>
        </p:spPr>
      </p:pic>
      <p:sp>
        <p:nvSpPr>
          <p:cNvPr id="3" name="AutoShape 2" descr="Cover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over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Cover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Cover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Cover 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560" y="197221"/>
            <a:ext cx="2531918" cy="281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descr="http://media.smithsonianmag.com/images/francis-scott-key-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32" y="175643"/>
            <a:ext cx="6000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0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52" y="171450"/>
            <a:ext cx="4586048" cy="6108616"/>
          </a:xfrm>
          <a:prstGeom prst="rect">
            <a:avLst/>
          </a:prstGeom>
        </p:spPr>
      </p:pic>
      <p:sp>
        <p:nvSpPr>
          <p:cNvPr id="6" name="TextBox 5"/>
          <p:cNvSpPr txBox="1"/>
          <p:nvPr/>
        </p:nvSpPr>
        <p:spPr>
          <a:xfrm>
            <a:off x="4953000" y="304800"/>
            <a:ext cx="3962400" cy="5632311"/>
          </a:xfrm>
          <a:prstGeom prst="rect">
            <a:avLst/>
          </a:prstGeom>
          <a:noFill/>
        </p:spPr>
        <p:txBody>
          <a:bodyPr wrap="square" rtlCol="0">
            <a:spAutoFit/>
          </a:bodyPr>
          <a:lstStyle/>
          <a:p>
            <a:r>
              <a:rPr lang="en-US" dirty="0" smtClean="0"/>
              <a:t>Fitzgerald grew up in a family of </a:t>
            </a:r>
            <a:r>
              <a:rPr lang="en-US" b="1" dirty="0" smtClean="0"/>
              <a:t>declining and precarious fortune.  </a:t>
            </a:r>
          </a:p>
          <a:p>
            <a:endParaRPr lang="en-US" b="1" dirty="0"/>
          </a:p>
          <a:p>
            <a:r>
              <a:rPr lang="en-US" dirty="0" smtClean="0"/>
              <a:t>His father, Edward, failed as a manufacturer of wicker furniture in St. Paul.  He became a salesman for Proctor &amp; Gamble, but was dismissed in 1908 when Fitzgerald was twelve years old.  </a:t>
            </a:r>
          </a:p>
          <a:p>
            <a:endParaRPr lang="en-US" dirty="0"/>
          </a:p>
          <a:p>
            <a:r>
              <a:rPr lang="en-US" dirty="0"/>
              <a:t>Fitzgerald’s mother, Mollie, helped support the family with her inheritance.  They moved to an apartment in this brownstone “row house” in St. Paul, Minnesota, in an area called Summit Terrace, a </a:t>
            </a:r>
            <a:r>
              <a:rPr lang="en-US" b="1" dirty="0"/>
              <a:t>section of the city inhabited by the city’s wealthiest residents</a:t>
            </a:r>
            <a:r>
              <a:rPr lang="en-US" dirty="0"/>
              <a:t>.</a:t>
            </a:r>
          </a:p>
          <a:p>
            <a:endParaRPr lang="en-US" dirty="0" smtClean="0"/>
          </a:p>
        </p:txBody>
      </p:sp>
    </p:spTree>
    <p:extLst>
      <p:ext uri="{BB962C8B-B14F-4D97-AF65-F5344CB8AC3E}">
        <p14:creationId xmlns:p14="http://schemas.microsoft.com/office/powerpoint/2010/main" val="206269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359229"/>
            <a:ext cx="4267200" cy="5755422"/>
          </a:xfrm>
          <a:prstGeom prst="rect">
            <a:avLst/>
          </a:prstGeom>
          <a:noFill/>
        </p:spPr>
        <p:txBody>
          <a:bodyPr wrap="square" rtlCol="0">
            <a:spAutoFit/>
          </a:bodyPr>
          <a:lstStyle/>
          <a:p>
            <a:r>
              <a:rPr lang="en-US" sz="2300" dirty="0" smtClean="0"/>
              <a:t>While his family was not prosperous, </a:t>
            </a:r>
            <a:r>
              <a:rPr lang="en-US" sz="2300" b="1" dirty="0" smtClean="0"/>
              <a:t>Fitzgerald’s mother nurtured social ambitions in her only son</a:t>
            </a:r>
            <a:r>
              <a:rPr lang="en-US" sz="2300" dirty="0" smtClean="0"/>
              <a:t>.  </a:t>
            </a:r>
            <a:endParaRPr lang="en-US" sz="2300" dirty="0"/>
          </a:p>
          <a:p>
            <a:endParaRPr lang="en-US" sz="2300" dirty="0" smtClean="0"/>
          </a:p>
          <a:p>
            <a:r>
              <a:rPr lang="en-US" sz="2300" dirty="0" smtClean="0"/>
              <a:t>An elderly aunt helped finance his tuition at a private Catholic boarding school in New Jersey called The Newman School and then, in 1913, </a:t>
            </a:r>
            <a:r>
              <a:rPr lang="en-US" sz="2300" b="1" dirty="0" smtClean="0"/>
              <a:t>at Princeton University.   </a:t>
            </a:r>
          </a:p>
          <a:p>
            <a:endParaRPr lang="en-US" sz="2300" dirty="0"/>
          </a:p>
          <a:p>
            <a:r>
              <a:rPr lang="en-US" sz="2300" dirty="0" smtClean="0"/>
              <a:t>At the time, Princeton University was viewed as a training ground for the American upper class.  </a:t>
            </a:r>
            <a:endParaRPr lang="en-US" sz="23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521" t="27003" r="21418"/>
          <a:stretch/>
        </p:blipFill>
        <p:spPr>
          <a:xfrm>
            <a:off x="304800" y="166136"/>
            <a:ext cx="2215697" cy="3525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823666"/>
            <a:ext cx="2133600" cy="3435457"/>
          </a:xfrm>
          <a:prstGeom prst="rect">
            <a:avLst/>
          </a:prstGeom>
        </p:spPr>
      </p:pic>
    </p:spTree>
    <p:extLst>
      <p:ext uri="{BB962C8B-B14F-4D97-AF65-F5344CB8AC3E}">
        <p14:creationId xmlns:p14="http://schemas.microsoft.com/office/powerpoint/2010/main" val="144873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865927"/>
            <a:ext cx="3278037" cy="4572000"/>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151927"/>
            <a:ext cx="3280332" cy="3006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52400" y="152400"/>
            <a:ext cx="5214362" cy="3139321"/>
          </a:xfrm>
          <a:prstGeom prst="rect">
            <a:avLst/>
          </a:prstGeom>
          <a:noFill/>
        </p:spPr>
        <p:txBody>
          <a:bodyPr wrap="square" rtlCol="0">
            <a:spAutoFit/>
          </a:bodyPr>
          <a:lstStyle/>
          <a:p>
            <a:r>
              <a:rPr lang="en-US" dirty="0" smtClean="0"/>
              <a:t>Coming from a background of “financial anxiety,” while at Princeton, Fitzgerald developed a fascination with the very rich.</a:t>
            </a:r>
          </a:p>
          <a:p>
            <a:endParaRPr lang="en-US" dirty="0"/>
          </a:p>
          <a:p>
            <a:r>
              <a:rPr lang="en-US" dirty="0"/>
              <a:t>While his grades were low, he excelled in his writings for the Princeton Triangle Club Dramatic Society and the </a:t>
            </a:r>
            <a:r>
              <a:rPr lang="en-US" i="1" dirty="0"/>
              <a:t>Princeton Tiger</a:t>
            </a:r>
            <a:r>
              <a:rPr lang="en-US" dirty="0"/>
              <a:t>.  Fitzgerald’s writing from that time shows that </a:t>
            </a:r>
            <a:r>
              <a:rPr lang="en-US" b="1" dirty="0"/>
              <a:t>he was self-conscious about the differences between himself and his wealthy classmates.  </a:t>
            </a:r>
          </a:p>
          <a:p>
            <a:endParaRPr lang="en-US" dirty="0"/>
          </a:p>
        </p:txBody>
      </p:sp>
    </p:spTree>
    <p:extLst>
      <p:ext uri="{BB962C8B-B14F-4D97-AF65-F5344CB8AC3E}">
        <p14:creationId xmlns:p14="http://schemas.microsoft.com/office/powerpoint/2010/main" val="14618523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201</TotalTime>
  <Words>2641</Words>
  <Application>Microsoft Office PowerPoint</Application>
  <PresentationFormat>On-screen Show (4:3)</PresentationFormat>
  <Paragraphs>183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Civic</vt:lpstr>
      <vt:lpstr>The Great Gatsby  Historical Context and Satire Analysis </vt:lpstr>
      <vt:lpstr>The Prompt</vt:lpstr>
      <vt:lpstr>Research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   Characters</vt:lpstr>
      <vt:lpstr>Jay Gatsby</vt:lpstr>
      <vt:lpstr>Nick Carraway</vt:lpstr>
      <vt:lpstr>Daisy Buchanan </vt:lpstr>
      <vt:lpstr>Tom Buchanan</vt:lpstr>
      <vt:lpstr>Jordan Baker</vt:lpstr>
      <vt:lpstr>Meyer Wolfshiem</vt:lpstr>
      <vt:lpstr>George and Myrtle Wilson</vt:lpstr>
      <vt:lpstr>PowerPoint Presentation</vt:lpstr>
      <vt:lpstr>Settings in The Great Gatsby</vt:lpstr>
      <vt:lpstr>Settings in The Great Gatsby</vt:lpstr>
      <vt:lpstr>Symbols in The Great Gatsby</vt:lpstr>
      <vt:lpstr>Symbols in The Great Gatsby</vt:lpstr>
      <vt:lpstr>Symbols in The Great Gatsby</vt:lpstr>
      <vt:lpstr>Important Quotes</vt:lpstr>
      <vt:lpstr>Important Quotes</vt:lpstr>
      <vt:lpstr>The American Dream</vt:lpstr>
      <vt:lpstr>American Dream Cont.</vt:lpstr>
      <vt:lpstr>Old Money Vs. New Money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user</cp:lastModifiedBy>
  <cp:revision>17</cp:revision>
  <dcterms:created xsi:type="dcterms:W3CDTF">2014-11-04T01:17:24Z</dcterms:created>
  <dcterms:modified xsi:type="dcterms:W3CDTF">2015-11-06T14:42:34Z</dcterms:modified>
</cp:coreProperties>
</file>